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Rokkitt Ultra-Bold" charset="1" panose="00000900000000000000"/>
      <p:regular r:id="rId90"/>
    </p:embeddedFont>
    <p:embeddedFont>
      <p:font typeface="Rokkitt Bold" charset="1" panose="00000800000000000000"/>
      <p:regular r:id="rId91"/>
    </p:embeddedFont>
    <p:embeddedFont>
      <p:font typeface="Rokkitt" charset="1" panose="00000500000000000000"/>
      <p:regular r:id="rId92"/>
    </p:embeddedFont>
    <p:embeddedFont>
      <p:font typeface="Source Sans Pro" charset="1" panose="020B0503030403020204"/>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8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8.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2.png" Type="http://schemas.openxmlformats.org/officeDocument/2006/relationships/image"/><Relationship Id="rId7" Target="../media/image9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5.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6.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7.png" Type="http://schemas.openxmlformats.org/officeDocument/2006/relationships/image"/><Relationship Id="rId7" Target="../media/image98.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3.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5.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06.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https://www.zotero.org/google-docs/?f6SsmF" TargetMode="External" Type="http://schemas.openxmlformats.org/officeDocument/2006/relationships/hyperlink"/><Relationship Id="rId5" Target="https://www.zotero.org/google-docs/?f6SsmF" TargetMode="External" Type="http://schemas.openxmlformats.org/officeDocument/2006/relationships/hyperlink"/><Relationship Id="rId6" Target="https://www.zotero.org/google-docs/?f6SsmF" TargetMode="External" Type="http://schemas.openxmlformats.org/officeDocument/2006/relationships/hyperlink"/><Relationship Id="rId7" Target="https://www.zotero.org/google-docs/?f6SsmF" TargetMode="External" Type="http://schemas.openxmlformats.org/officeDocument/2006/relationships/hyperlink"/></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49645" y="-573763"/>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sp>
        <p:nvSpPr>
          <p:cNvPr name="AutoShape 5" id="5"/>
          <p:cNvSpPr/>
          <p:nvPr/>
        </p:nvSpPr>
        <p:spPr>
          <a:xfrm>
            <a:off x="1436608" y="3349849"/>
            <a:ext cx="9144317" cy="0"/>
          </a:xfrm>
          <a:prstGeom prst="line">
            <a:avLst/>
          </a:prstGeom>
          <a:ln cap="flat" w="38100">
            <a:solidFill>
              <a:srgbClr val="42C5E7"/>
            </a:solidFill>
            <a:prstDash val="solid"/>
            <a:headEnd type="none" len="sm" w="sm"/>
            <a:tailEnd type="none" len="sm" w="sm"/>
          </a:ln>
        </p:spPr>
      </p:sp>
      <p:sp>
        <p:nvSpPr>
          <p:cNvPr name="TextBox 6" id="6"/>
          <p:cNvSpPr txBox="true"/>
          <p:nvPr/>
        </p:nvSpPr>
        <p:spPr>
          <a:xfrm rot="0">
            <a:off x="1028700" y="3704469"/>
            <a:ext cx="9818149" cy="4416425"/>
          </a:xfrm>
          <a:prstGeom prst="rect">
            <a:avLst/>
          </a:prstGeom>
        </p:spPr>
        <p:txBody>
          <a:bodyPr anchor="t" rtlCol="false" tIns="0" lIns="0" bIns="0" rIns="0">
            <a:spAutoFit/>
          </a:bodyPr>
          <a:lstStyle/>
          <a:p>
            <a:pPr algn="l">
              <a:lnSpc>
                <a:spcPts val="7000"/>
              </a:lnSpc>
            </a:pPr>
            <a:r>
              <a:rPr lang="en-US" sz="5000" spc="20">
                <a:solidFill>
                  <a:srgbClr val="56AAF0"/>
                </a:solidFill>
                <a:latin typeface="Rokkitt Ultra-Bold"/>
              </a:rPr>
              <a:t>PHÂN TÍCH, THIẾT KẾ CSDL CHO MỘT BÀI TOÁN QUẢN LÝ </a:t>
            </a:r>
          </a:p>
          <a:p>
            <a:pPr algn="l">
              <a:lnSpc>
                <a:spcPts val="7000"/>
              </a:lnSpc>
            </a:pPr>
            <a:r>
              <a:rPr lang="en-US" sz="5000" spc="20">
                <a:solidFill>
                  <a:srgbClr val="56AAF0"/>
                </a:solidFill>
                <a:latin typeface="Rokkitt Ultra-Bold"/>
              </a:rPr>
              <a:t>HỆ THỐNG ĐẶT VÉ XEM PHIM ONLINE</a:t>
            </a:r>
          </a:p>
          <a:p>
            <a:pPr algn="l">
              <a:lnSpc>
                <a:spcPts val="7000"/>
              </a:lnSpc>
            </a:pPr>
          </a:p>
        </p:txBody>
      </p:sp>
      <p:sp>
        <p:nvSpPr>
          <p:cNvPr name="TextBox 7" id="7"/>
          <p:cNvSpPr txBox="true"/>
          <p:nvPr/>
        </p:nvSpPr>
        <p:spPr>
          <a:xfrm rot="0">
            <a:off x="1436608" y="2519168"/>
            <a:ext cx="3630875" cy="494652"/>
          </a:xfrm>
          <a:prstGeom prst="rect">
            <a:avLst/>
          </a:prstGeom>
        </p:spPr>
        <p:txBody>
          <a:bodyPr anchor="t" rtlCol="false" tIns="0" lIns="0" bIns="0" rIns="0">
            <a:spAutoFit/>
          </a:bodyPr>
          <a:lstStyle/>
          <a:p>
            <a:pPr algn="l">
              <a:lnSpc>
                <a:spcPts val="3895"/>
              </a:lnSpc>
            </a:pPr>
            <a:r>
              <a:rPr lang="en-US" sz="3447">
                <a:solidFill>
                  <a:srgbClr val="64CAF4"/>
                </a:solidFill>
                <a:latin typeface="Rokkitt Bold"/>
              </a:rPr>
              <a:t>BÁO CÁO ĐỒ ÁN</a:t>
            </a:r>
          </a:p>
        </p:txBody>
      </p:sp>
      <p:sp>
        <p:nvSpPr>
          <p:cNvPr name="TextBox 8" id="8"/>
          <p:cNvSpPr txBox="true"/>
          <p:nvPr/>
        </p:nvSpPr>
        <p:spPr>
          <a:xfrm rot="0">
            <a:off x="1028700" y="8149469"/>
            <a:ext cx="7266528" cy="494444"/>
          </a:xfrm>
          <a:prstGeom prst="rect">
            <a:avLst/>
          </a:prstGeom>
        </p:spPr>
        <p:txBody>
          <a:bodyPr anchor="t" rtlCol="false" tIns="0" lIns="0" bIns="0" rIns="0">
            <a:spAutoFit/>
          </a:bodyPr>
          <a:lstStyle/>
          <a:p>
            <a:pPr algn="l">
              <a:lnSpc>
                <a:spcPts val="3895"/>
              </a:lnSpc>
            </a:pPr>
            <a:r>
              <a:rPr lang="en-US" sz="3447">
                <a:solidFill>
                  <a:srgbClr val="64CAF4"/>
                </a:solidFill>
                <a:latin typeface="Rokkitt Bold"/>
              </a:rPr>
              <a:t>GVHD: TS. NGUYỄN TẤN CẦM </a:t>
            </a:r>
          </a:p>
        </p:txBody>
      </p:sp>
      <p:sp>
        <p:nvSpPr>
          <p:cNvPr name="TextBox 9" id="9"/>
          <p:cNvSpPr txBox="true"/>
          <p:nvPr/>
        </p:nvSpPr>
        <p:spPr>
          <a:xfrm rot="0">
            <a:off x="1028700" y="9267825"/>
            <a:ext cx="7266528" cy="294005"/>
          </a:xfrm>
          <a:prstGeom prst="rect">
            <a:avLst/>
          </a:prstGeom>
        </p:spPr>
        <p:txBody>
          <a:bodyPr anchor="t" rtlCol="false" tIns="0" lIns="0" bIns="0" rIns="0">
            <a:spAutoFit/>
          </a:bodyPr>
          <a:lstStyle/>
          <a:p>
            <a:pPr algn="l">
              <a:lnSpc>
                <a:spcPts val="2260"/>
              </a:lnSpc>
            </a:pPr>
            <a:r>
              <a:rPr lang="en-US" sz="2000">
                <a:solidFill>
                  <a:srgbClr val="64CAF4"/>
                </a:solidFill>
                <a:latin typeface="Rokkitt Bold"/>
              </a:rPr>
              <a:t>MÔN: QUẢN LÝ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032085" y="2141813"/>
            <a:ext cx="10511830" cy="6491055"/>
          </a:xfrm>
          <a:custGeom>
            <a:avLst/>
            <a:gdLst/>
            <a:ahLst/>
            <a:cxnLst/>
            <a:rect r="r" b="b" t="t" l="l"/>
            <a:pathLst>
              <a:path h="6491055" w="10511830">
                <a:moveTo>
                  <a:pt x="0" y="6491054"/>
                </a:moveTo>
                <a:lnTo>
                  <a:pt x="10511830" y="6491054"/>
                </a:lnTo>
                <a:lnTo>
                  <a:pt x="10511830" y="0"/>
                </a:lnTo>
                <a:lnTo>
                  <a:pt x="0" y="0"/>
                </a:lnTo>
                <a:lnTo>
                  <a:pt x="0" y="6491054"/>
                </a:lnTo>
                <a:close/>
              </a:path>
            </a:pathLst>
          </a:custGeom>
          <a:blipFill>
            <a:blip r:embed="rId2"/>
            <a:stretch>
              <a:fillRect l="0" t="0" r="0" b="0"/>
            </a:stretch>
          </a:blipFill>
        </p:spPr>
      </p:sp>
      <p:sp>
        <p:nvSpPr>
          <p:cNvPr name="Freeform 3" id="3"/>
          <p:cNvSpPr/>
          <p:nvPr/>
        </p:nvSpPr>
        <p:spPr>
          <a:xfrm flipH="true" flipV="true" rot="0">
            <a:off x="0" y="-112415"/>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6254" y="336821"/>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424994" y="4089492"/>
            <a:ext cx="3617479" cy="2360748"/>
          </a:xfrm>
          <a:custGeom>
            <a:avLst/>
            <a:gdLst/>
            <a:ahLst/>
            <a:cxnLst/>
            <a:rect r="r" b="b" t="t" l="l"/>
            <a:pathLst>
              <a:path h="2360748" w="3617479">
                <a:moveTo>
                  <a:pt x="0" y="0"/>
                </a:moveTo>
                <a:lnTo>
                  <a:pt x="3617479" y="0"/>
                </a:lnTo>
                <a:lnTo>
                  <a:pt x="3617479" y="2360748"/>
                </a:lnTo>
                <a:lnTo>
                  <a:pt x="0" y="2360748"/>
                </a:lnTo>
                <a:lnTo>
                  <a:pt x="0" y="0"/>
                </a:lnTo>
                <a:close/>
              </a:path>
            </a:pathLst>
          </a:custGeom>
          <a:blipFill>
            <a:blip r:embed="rId7">
              <a:extLst>
                <a:ext uri="{96DAC541-7B7A-43D3-8B79-37D633B846F1}">
                  <asvg:svgBlip xmlns:asvg="http://schemas.microsoft.com/office/drawing/2016/SVG/main" r:embed="rId8"/>
                </a:ext>
              </a:extLst>
            </a:blip>
            <a:stretch>
              <a:fillRect l="-13463" t="0" r="0" b="-74300"/>
            </a:stretch>
          </a:blipFill>
        </p:spPr>
      </p:sp>
      <p:sp>
        <p:nvSpPr>
          <p:cNvPr name="TextBox 6" id="6"/>
          <p:cNvSpPr txBox="true"/>
          <p:nvPr/>
        </p:nvSpPr>
        <p:spPr>
          <a:xfrm rot="0">
            <a:off x="644679" y="2684915"/>
            <a:ext cx="9755992"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Bold"/>
              </a:rPr>
              <a:t>1.ĐỐI VỚI KHÁCH HÀNG</a:t>
            </a:r>
          </a:p>
        </p:txBody>
      </p:sp>
      <p:sp>
        <p:nvSpPr>
          <p:cNvPr name="TextBox 7" id="7"/>
          <p:cNvSpPr txBox="true"/>
          <p:nvPr/>
        </p:nvSpPr>
        <p:spPr>
          <a:xfrm rot="0">
            <a:off x="1554054" y="722050"/>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CHỨC NĂNG</a:t>
            </a:r>
          </a:p>
        </p:txBody>
      </p:sp>
      <p:sp>
        <p:nvSpPr>
          <p:cNvPr name="TextBox 8" id="8"/>
          <p:cNvSpPr txBox="true"/>
          <p:nvPr/>
        </p:nvSpPr>
        <p:spPr>
          <a:xfrm rot="0">
            <a:off x="1356404" y="3994242"/>
            <a:ext cx="11124609" cy="3310855"/>
          </a:xfrm>
          <a:prstGeom prst="rect">
            <a:avLst/>
          </a:prstGeom>
        </p:spPr>
        <p:txBody>
          <a:bodyPr anchor="t" rtlCol="false" tIns="0" lIns="0" bIns="0" rIns="0">
            <a:spAutoFit/>
          </a:bodyPr>
          <a:lstStyle/>
          <a:p>
            <a:pPr algn="l" marL="1012320" indent="-506160" lvl="1">
              <a:lnSpc>
                <a:spcPts val="6564"/>
              </a:lnSpc>
              <a:buFont typeface="Arial"/>
              <a:buChar char="•"/>
            </a:pPr>
            <a:r>
              <a:rPr lang="en-US" sz="4688">
                <a:solidFill>
                  <a:srgbClr val="56AAF0"/>
                </a:solidFill>
                <a:latin typeface="Rokkitt"/>
              </a:rPr>
              <a:t>Khám phá thông tin phim</a:t>
            </a:r>
          </a:p>
          <a:p>
            <a:pPr algn="l" marL="1012320" indent="-506160" lvl="1">
              <a:lnSpc>
                <a:spcPts val="6564"/>
              </a:lnSpc>
              <a:buFont typeface="Arial"/>
              <a:buChar char="•"/>
            </a:pPr>
            <a:r>
              <a:rPr lang="en-US" sz="4688">
                <a:solidFill>
                  <a:srgbClr val="56AAF0"/>
                </a:solidFill>
                <a:latin typeface="Rokkitt"/>
              </a:rPr>
              <a:t>Đặt vé trực tuyến</a:t>
            </a:r>
          </a:p>
          <a:p>
            <a:pPr algn="l" marL="1012320" indent="-506160" lvl="1">
              <a:lnSpc>
                <a:spcPts val="6564"/>
              </a:lnSpc>
              <a:buFont typeface="Arial"/>
              <a:buChar char="•"/>
            </a:pPr>
            <a:r>
              <a:rPr lang="en-US" sz="4688">
                <a:solidFill>
                  <a:srgbClr val="56AAF0"/>
                </a:solidFill>
                <a:latin typeface="Rokkitt"/>
              </a:rPr>
              <a:t>Thanh toán dễ dàng với vé điện tử</a:t>
            </a:r>
          </a:p>
          <a:p>
            <a:pPr algn="l" marL="1012320" indent="-506160" lvl="1">
              <a:lnSpc>
                <a:spcPts val="6564"/>
              </a:lnSpc>
              <a:buFont typeface="Arial"/>
              <a:buChar char="•"/>
            </a:pPr>
            <a:r>
              <a:rPr lang="en-US" sz="4688">
                <a:solidFill>
                  <a:srgbClr val="56AAF0"/>
                </a:solidFill>
                <a:latin typeface="Rokkitt"/>
              </a:rPr>
              <a:t>Phản hồi và đánh giá</a:t>
            </a:r>
          </a:p>
        </p:txBody>
      </p:sp>
      <p:sp>
        <p:nvSpPr>
          <p:cNvPr name="TextBox 9" id="9"/>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032085" y="2141813"/>
            <a:ext cx="10511830" cy="6491055"/>
          </a:xfrm>
          <a:custGeom>
            <a:avLst/>
            <a:gdLst/>
            <a:ahLst/>
            <a:cxnLst/>
            <a:rect r="r" b="b" t="t" l="l"/>
            <a:pathLst>
              <a:path h="6491055" w="10511830">
                <a:moveTo>
                  <a:pt x="0" y="6491054"/>
                </a:moveTo>
                <a:lnTo>
                  <a:pt x="10511830" y="6491054"/>
                </a:lnTo>
                <a:lnTo>
                  <a:pt x="10511830" y="0"/>
                </a:lnTo>
                <a:lnTo>
                  <a:pt x="0" y="0"/>
                </a:lnTo>
                <a:lnTo>
                  <a:pt x="0" y="6491054"/>
                </a:lnTo>
                <a:close/>
              </a:path>
            </a:pathLst>
          </a:custGeom>
          <a:blipFill>
            <a:blip r:embed="rId2"/>
            <a:stretch>
              <a:fillRect l="0" t="0" r="0" b="0"/>
            </a:stretch>
          </a:blipFill>
        </p:spPr>
      </p:sp>
      <p:sp>
        <p:nvSpPr>
          <p:cNvPr name="Freeform 3" id="3"/>
          <p:cNvSpPr/>
          <p:nvPr/>
        </p:nvSpPr>
        <p:spPr>
          <a:xfrm flipH="true" flipV="true" rot="0">
            <a:off x="0" y="-112415"/>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6254" y="336821"/>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56404" y="3513955"/>
            <a:ext cx="10676578" cy="3981450"/>
          </a:xfrm>
          <a:prstGeom prst="rect">
            <a:avLst/>
          </a:prstGeom>
        </p:spPr>
        <p:txBody>
          <a:bodyPr anchor="t" rtlCol="false" tIns="0" lIns="0" bIns="0" rIns="0">
            <a:spAutoFit/>
          </a:bodyPr>
          <a:lstStyle/>
          <a:p>
            <a:pPr algn="l" marL="971550" indent="-485775" lvl="1">
              <a:lnSpc>
                <a:spcPts val="6299"/>
              </a:lnSpc>
              <a:buFont typeface="Arial"/>
              <a:buChar char="•"/>
            </a:pPr>
            <a:r>
              <a:rPr lang="en-US" sz="4499">
                <a:solidFill>
                  <a:srgbClr val="56AAF0"/>
                </a:solidFill>
                <a:latin typeface="Rokkitt"/>
              </a:rPr>
              <a:t>Quản lý phim và lịch chiếu</a:t>
            </a:r>
          </a:p>
          <a:p>
            <a:pPr algn="l" marL="971550" indent="-485775" lvl="1">
              <a:lnSpc>
                <a:spcPts val="6299"/>
              </a:lnSpc>
              <a:buFont typeface="Arial"/>
              <a:buChar char="•"/>
            </a:pPr>
            <a:r>
              <a:rPr lang="en-US" sz="4499">
                <a:solidFill>
                  <a:srgbClr val="56AAF0"/>
                </a:solidFill>
                <a:latin typeface="Rokkitt"/>
              </a:rPr>
              <a:t>Theo dõi doanh thu vé</a:t>
            </a:r>
          </a:p>
          <a:p>
            <a:pPr algn="l" marL="971550" indent="-485775" lvl="1">
              <a:lnSpc>
                <a:spcPts val="6299"/>
              </a:lnSpc>
              <a:buFont typeface="Arial"/>
              <a:buChar char="•"/>
            </a:pPr>
            <a:r>
              <a:rPr lang="en-US" sz="4499">
                <a:solidFill>
                  <a:srgbClr val="56AAF0"/>
                </a:solidFill>
                <a:latin typeface="Rokkitt"/>
              </a:rPr>
              <a:t>Quản lý thành viên</a:t>
            </a:r>
          </a:p>
          <a:p>
            <a:pPr algn="l" marL="971550" indent="-485775" lvl="1">
              <a:lnSpc>
                <a:spcPts val="6299"/>
              </a:lnSpc>
              <a:buFont typeface="Arial"/>
              <a:buChar char="•"/>
            </a:pPr>
            <a:r>
              <a:rPr lang="en-US" sz="4499">
                <a:solidFill>
                  <a:srgbClr val="56AAF0"/>
                </a:solidFill>
                <a:latin typeface="Rokkitt"/>
              </a:rPr>
              <a:t>Quản lý phương thức thanh toán đa dạng.</a:t>
            </a:r>
          </a:p>
        </p:txBody>
      </p:sp>
      <p:sp>
        <p:nvSpPr>
          <p:cNvPr name="Freeform 6" id="6"/>
          <p:cNvSpPr/>
          <p:nvPr/>
        </p:nvSpPr>
        <p:spPr>
          <a:xfrm flipH="false" flipV="false" rot="0">
            <a:off x="11112396" y="3086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7">
              <a:alphaModFix amt="67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356404" y="2174105"/>
            <a:ext cx="9755992"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Bold"/>
              </a:rPr>
              <a:t>2.ĐỐI VỚI NGƯỜI QUẢN LÝ</a:t>
            </a:r>
          </a:p>
        </p:txBody>
      </p:sp>
      <p:sp>
        <p:nvSpPr>
          <p:cNvPr name="TextBox 8" id="8"/>
          <p:cNvSpPr txBox="true"/>
          <p:nvPr/>
        </p:nvSpPr>
        <p:spPr>
          <a:xfrm rot="0">
            <a:off x="1554054" y="722050"/>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CHỨC NĂNG</a:t>
            </a:r>
          </a:p>
        </p:txBody>
      </p:sp>
      <p:sp>
        <p:nvSpPr>
          <p:cNvPr name="TextBox 9" id="9"/>
          <p:cNvSpPr txBox="true"/>
          <p:nvPr/>
        </p:nvSpPr>
        <p:spPr>
          <a:xfrm rot="0">
            <a:off x="8929417" y="9716162"/>
            <a:ext cx="429166"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032085" y="2141813"/>
            <a:ext cx="10511830" cy="6491055"/>
          </a:xfrm>
          <a:custGeom>
            <a:avLst/>
            <a:gdLst/>
            <a:ahLst/>
            <a:cxnLst/>
            <a:rect r="r" b="b" t="t" l="l"/>
            <a:pathLst>
              <a:path h="6491055" w="10511830">
                <a:moveTo>
                  <a:pt x="0" y="6491054"/>
                </a:moveTo>
                <a:lnTo>
                  <a:pt x="10511830" y="6491054"/>
                </a:lnTo>
                <a:lnTo>
                  <a:pt x="10511830" y="0"/>
                </a:lnTo>
                <a:lnTo>
                  <a:pt x="0" y="0"/>
                </a:lnTo>
                <a:lnTo>
                  <a:pt x="0" y="6491054"/>
                </a:lnTo>
                <a:close/>
              </a:path>
            </a:pathLst>
          </a:custGeom>
          <a:blipFill>
            <a:blip r:embed="rId2"/>
            <a:stretch>
              <a:fillRect l="0" t="0" r="0" b="0"/>
            </a:stretch>
          </a:blipFill>
        </p:spPr>
      </p:sp>
      <p:sp>
        <p:nvSpPr>
          <p:cNvPr name="Freeform 3" id="3"/>
          <p:cNvSpPr/>
          <p:nvPr/>
        </p:nvSpPr>
        <p:spPr>
          <a:xfrm flipH="true" flipV="true" rot="0">
            <a:off x="0" y="-112415"/>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6254" y="336821"/>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56404" y="3754664"/>
            <a:ext cx="10676578" cy="3981450"/>
          </a:xfrm>
          <a:prstGeom prst="rect">
            <a:avLst/>
          </a:prstGeom>
        </p:spPr>
        <p:txBody>
          <a:bodyPr anchor="t" rtlCol="false" tIns="0" lIns="0" bIns="0" rIns="0">
            <a:spAutoFit/>
          </a:bodyPr>
          <a:lstStyle/>
          <a:p>
            <a:pPr algn="l" marL="971550" indent="-485775" lvl="1">
              <a:lnSpc>
                <a:spcPts val="6299"/>
              </a:lnSpc>
              <a:buFont typeface="Arial"/>
              <a:buChar char="•"/>
            </a:pPr>
            <a:r>
              <a:rPr lang="en-US" sz="4499">
                <a:solidFill>
                  <a:srgbClr val="56AAF0"/>
                </a:solidFill>
                <a:latin typeface="Rokkitt"/>
              </a:rPr>
              <a:t>Quản lý phòng chiếu</a:t>
            </a:r>
          </a:p>
          <a:p>
            <a:pPr algn="l" marL="971550" indent="-485775" lvl="1">
              <a:lnSpc>
                <a:spcPts val="6299"/>
              </a:lnSpc>
              <a:buFont typeface="Arial"/>
              <a:buChar char="•"/>
            </a:pPr>
            <a:r>
              <a:rPr lang="en-US" sz="4499">
                <a:solidFill>
                  <a:srgbClr val="56AAF0"/>
                </a:solidFill>
                <a:latin typeface="Rokkitt"/>
              </a:rPr>
              <a:t>Quản lý sự kiện và khuyến mãi</a:t>
            </a:r>
          </a:p>
          <a:p>
            <a:pPr algn="l" marL="971550" indent="-485775" lvl="1">
              <a:lnSpc>
                <a:spcPts val="6299"/>
              </a:lnSpc>
              <a:buFont typeface="Arial"/>
              <a:buChar char="•"/>
            </a:pPr>
            <a:r>
              <a:rPr lang="en-US" sz="4499">
                <a:solidFill>
                  <a:srgbClr val="56AAF0"/>
                </a:solidFill>
                <a:latin typeface="Rokkitt"/>
              </a:rPr>
              <a:t>Mở rộng thị trường toàn cầu</a:t>
            </a:r>
          </a:p>
          <a:p>
            <a:pPr algn="l" marL="971550" indent="-485775" lvl="1">
              <a:lnSpc>
                <a:spcPts val="6299"/>
              </a:lnSpc>
              <a:buFont typeface="Arial"/>
              <a:buChar char="•"/>
            </a:pPr>
            <a:r>
              <a:rPr lang="en-US" sz="4499">
                <a:solidFill>
                  <a:srgbClr val="56AAF0"/>
                </a:solidFill>
                <a:latin typeface="Rokkitt"/>
              </a:rPr>
              <a:t>Đánh giá từ khách hàng</a:t>
            </a:r>
          </a:p>
          <a:p>
            <a:pPr algn="l" marL="971550" indent="-485775" lvl="1">
              <a:lnSpc>
                <a:spcPts val="6299"/>
              </a:lnSpc>
              <a:buFont typeface="Arial"/>
              <a:buChar char="•"/>
            </a:pPr>
            <a:r>
              <a:rPr lang="en-US" sz="4499">
                <a:solidFill>
                  <a:srgbClr val="56AAF0"/>
                </a:solidFill>
                <a:latin typeface="Rokkitt"/>
              </a:rPr>
              <a:t>Cạnh tranh thị trường</a:t>
            </a:r>
          </a:p>
        </p:txBody>
      </p:sp>
      <p:sp>
        <p:nvSpPr>
          <p:cNvPr name="Freeform 6" id="6"/>
          <p:cNvSpPr/>
          <p:nvPr/>
        </p:nvSpPr>
        <p:spPr>
          <a:xfrm flipH="false" flipV="false" rot="0">
            <a:off x="10652321" y="3849914"/>
            <a:ext cx="3590591" cy="3074852"/>
          </a:xfrm>
          <a:custGeom>
            <a:avLst/>
            <a:gdLst/>
            <a:ahLst/>
            <a:cxnLst/>
            <a:rect r="r" b="b" t="t" l="l"/>
            <a:pathLst>
              <a:path h="3074852" w="3590591">
                <a:moveTo>
                  <a:pt x="0" y="0"/>
                </a:moveTo>
                <a:lnTo>
                  <a:pt x="3590591" y="0"/>
                </a:lnTo>
                <a:lnTo>
                  <a:pt x="3590591" y="3074852"/>
                </a:lnTo>
                <a:lnTo>
                  <a:pt x="0" y="3074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96329" y="2174105"/>
            <a:ext cx="9755992"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Bold"/>
              </a:rPr>
              <a:t>3.ĐỐI VỚI RẠP PHIM</a:t>
            </a:r>
          </a:p>
        </p:txBody>
      </p:sp>
      <p:sp>
        <p:nvSpPr>
          <p:cNvPr name="TextBox 8" id="8"/>
          <p:cNvSpPr txBox="true"/>
          <p:nvPr/>
        </p:nvSpPr>
        <p:spPr>
          <a:xfrm rot="0">
            <a:off x="1554054" y="722050"/>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CHỨC NĂNG</a:t>
            </a:r>
          </a:p>
        </p:txBody>
      </p:sp>
      <p:sp>
        <p:nvSpPr>
          <p:cNvPr name="TextBox 9" id="9"/>
          <p:cNvSpPr txBox="true"/>
          <p:nvPr/>
        </p:nvSpPr>
        <p:spPr>
          <a:xfrm rot="0">
            <a:off x="8929417" y="9716162"/>
            <a:ext cx="429166"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84117" y="0"/>
            <a:ext cx="4077425" cy="1971991"/>
          </a:xfrm>
          <a:custGeom>
            <a:avLst/>
            <a:gdLst/>
            <a:ahLst/>
            <a:cxnLst/>
            <a:rect r="r" b="b" t="t" l="l"/>
            <a:pathLst>
              <a:path h="1971991" w="4077425">
                <a:moveTo>
                  <a:pt x="4077425" y="1971991"/>
                </a:moveTo>
                <a:lnTo>
                  <a:pt x="0" y="1971991"/>
                </a:lnTo>
                <a:lnTo>
                  <a:pt x="0" y="0"/>
                </a:lnTo>
                <a:lnTo>
                  <a:pt x="4077425" y="0"/>
                </a:lnTo>
                <a:lnTo>
                  <a:pt x="4077425" y="197199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35060" y="812097"/>
            <a:ext cx="247882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a:t>
            </a:r>
          </a:p>
          <a:p>
            <a:pPr algn="ctr">
              <a:lnSpc>
                <a:spcPts val="4032"/>
              </a:lnSpc>
            </a:pPr>
            <a:r>
              <a:rPr lang="en-US" sz="2880" spc="144">
                <a:solidFill>
                  <a:srgbClr val="FCFEFF"/>
                </a:solidFill>
                <a:latin typeface="Rokkitt"/>
              </a:rPr>
              <a:t>CÁCH DÙNG</a:t>
            </a:r>
          </a:p>
        </p:txBody>
      </p:sp>
      <p:sp>
        <p:nvSpPr>
          <p:cNvPr name="TextBox 6" id="6"/>
          <p:cNvSpPr txBox="true"/>
          <p:nvPr/>
        </p:nvSpPr>
        <p:spPr>
          <a:xfrm rot="0">
            <a:off x="5805215" y="833111"/>
            <a:ext cx="9755992"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Bold"/>
              </a:rPr>
              <a:t>1.ĐỐI VỚI KHÁCH HÀNG</a:t>
            </a:r>
          </a:p>
        </p:txBody>
      </p:sp>
      <p:sp>
        <p:nvSpPr>
          <p:cNvPr name="TextBox 7" id="7"/>
          <p:cNvSpPr txBox="true"/>
          <p:nvPr/>
        </p:nvSpPr>
        <p:spPr>
          <a:xfrm rot="0">
            <a:off x="3338113" y="2225675"/>
            <a:ext cx="12842294" cy="7220585"/>
          </a:xfrm>
          <a:prstGeom prst="rect">
            <a:avLst/>
          </a:prstGeom>
        </p:spPr>
        <p:txBody>
          <a:bodyPr anchor="t" rtlCol="false" tIns="0" lIns="0" bIns="0" rIns="0">
            <a:spAutoFit/>
          </a:bodyPr>
          <a:lstStyle/>
          <a:p>
            <a:pPr algn="just" marL="885187" indent="-442594" lvl="1">
              <a:lnSpc>
                <a:spcPts val="5739"/>
              </a:lnSpc>
              <a:buFont typeface="Arial"/>
              <a:buChar char="•"/>
            </a:pPr>
            <a:r>
              <a:rPr lang="en-US" sz="4099">
                <a:solidFill>
                  <a:srgbClr val="56AAF0"/>
                </a:solidFill>
                <a:latin typeface="Rokkitt"/>
              </a:rPr>
              <a:t>Bước 1: Truy cập vào website của hệ thống hoặc tải app về điện thoại.</a:t>
            </a:r>
          </a:p>
          <a:p>
            <a:pPr algn="just" marL="885187" indent="-442594" lvl="1">
              <a:lnSpc>
                <a:spcPts val="5739"/>
              </a:lnSpc>
              <a:buFont typeface="Arial"/>
              <a:buChar char="•"/>
            </a:pPr>
            <a:r>
              <a:rPr lang="en-US" sz="4099">
                <a:solidFill>
                  <a:srgbClr val="56AAF0"/>
                </a:solidFill>
                <a:latin typeface="Rokkitt"/>
              </a:rPr>
              <a:t>Bước 2: Đăng ký tài khoản.</a:t>
            </a:r>
          </a:p>
          <a:p>
            <a:pPr algn="just" marL="885187" indent="-442594" lvl="1">
              <a:lnSpc>
                <a:spcPts val="5739"/>
              </a:lnSpc>
              <a:buFont typeface="Arial"/>
              <a:buChar char="•"/>
            </a:pPr>
            <a:r>
              <a:rPr lang="en-US" sz="4099">
                <a:solidFill>
                  <a:srgbClr val="56AAF0"/>
                </a:solidFill>
                <a:latin typeface="Rokkitt"/>
              </a:rPr>
              <a:t>Bước 3: Đăng nhập vào tài khoản đã đăng ký.</a:t>
            </a:r>
          </a:p>
          <a:p>
            <a:pPr algn="just" marL="885187" indent="-442594" lvl="1">
              <a:lnSpc>
                <a:spcPts val="5739"/>
              </a:lnSpc>
              <a:buFont typeface="Arial"/>
              <a:buChar char="•"/>
            </a:pPr>
            <a:r>
              <a:rPr lang="en-US" sz="4099">
                <a:solidFill>
                  <a:srgbClr val="56AAF0"/>
                </a:solidFill>
                <a:latin typeface="Rokkitt"/>
              </a:rPr>
              <a:t>Bước 4: Tương tác với giao diện của hệ thống.</a:t>
            </a:r>
          </a:p>
          <a:p>
            <a:pPr algn="just" marL="885187" indent="-442594" lvl="1">
              <a:lnSpc>
                <a:spcPts val="5739"/>
              </a:lnSpc>
              <a:buFont typeface="Arial"/>
              <a:buChar char="•"/>
            </a:pPr>
            <a:r>
              <a:rPr lang="en-US" sz="4099">
                <a:solidFill>
                  <a:srgbClr val="56AAF0"/>
                </a:solidFill>
                <a:latin typeface="Rokkitt"/>
              </a:rPr>
              <a:t>Bước 5: Người dùng có thể sử dụng thanh tìm kiếm để tìm thông tin.</a:t>
            </a:r>
          </a:p>
          <a:p>
            <a:pPr algn="just" marL="885187" indent="-442594" lvl="1">
              <a:lnSpc>
                <a:spcPts val="5739"/>
              </a:lnSpc>
              <a:buFont typeface="Arial"/>
              <a:buChar char="•"/>
            </a:pPr>
            <a:r>
              <a:rPr lang="en-US" sz="4099">
                <a:solidFill>
                  <a:srgbClr val="56AAF0"/>
                </a:solidFill>
                <a:latin typeface="Rokkitt"/>
              </a:rPr>
              <a:t>Bước 6: Lựa chọn lịch chiếu theo yêu cầu người dùng.</a:t>
            </a:r>
          </a:p>
          <a:p>
            <a:pPr algn="just" marL="885187" indent="-442594" lvl="1">
              <a:lnSpc>
                <a:spcPts val="5739"/>
              </a:lnSpc>
              <a:buFont typeface="Arial"/>
              <a:buChar char="•"/>
            </a:pPr>
            <a:r>
              <a:rPr lang="en-US" sz="4099">
                <a:solidFill>
                  <a:srgbClr val="56AAF0"/>
                </a:solidFill>
                <a:latin typeface="Rokkitt"/>
              </a:rPr>
              <a:t>Bước 7: Đặt vé và thanh toán.</a:t>
            </a:r>
          </a:p>
          <a:p>
            <a:pPr algn="just">
              <a:lnSpc>
                <a:spcPts val="5739"/>
              </a:lnSpc>
            </a:pPr>
          </a:p>
        </p:txBody>
      </p:sp>
      <p:sp>
        <p:nvSpPr>
          <p:cNvPr name="Freeform 8" id="8"/>
          <p:cNvSpPr/>
          <p:nvPr/>
        </p:nvSpPr>
        <p:spPr>
          <a:xfrm flipH="false" flipV="false" rot="0">
            <a:off x="787518" y="603382"/>
            <a:ext cx="847542" cy="850635"/>
          </a:xfrm>
          <a:custGeom>
            <a:avLst/>
            <a:gdLst/>
            <a:ahLst/>
            <a:cxnLst/>
            <a:rect r="r" b="b" t="t" l="l"/>
            <a:pathLst>
              <a:path h="850635" w="847542">
                <a:moveTo>
                  <a:pt x="0" y="0"/>
                </a:moveTo>
                <a:lnTo>
                  <a:pt x="847542" y="0"/>
                </a:lnTo>
                <a:lnTo>
                  <a:pt x="847542" y="850636"/>
                </a:lnTo>
                <a:lnTo>
                  <a:pt x="0" y="8506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929417" y="9716162"/>
            <a:ext cx="429166"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84117"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40176" y="784359"/>
            <a:ext cx="2319259"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CÁCH DÙNG</a:t>
            </a:r>
          </a:p>
        </p:txBody>
      </p:sp>
      <p:sp>
        <p:nvSpPr>
          <p:cNvPr name="TextBox 6" id="6"/>
          <p:cNvSpPr txBox="true"/>
          <p:nvPr/>
        </p:nvSpPr>
        <p:spPr>
          <a:xfrm rot="0">
            <a:off x="5003072" y="879016"/>
            <a:ext cx="9755992"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Bold"/>
              </a:rPr>
              <a:t>1.ĐỐI VỚI NGƯỜI QUẢN LÝ</a:t>
            </a:r>
          </a:p>
        </p:txBody>
      </p:sp>
      <p:sp>
        <p:nvSpPr>
          <p:cNvPr name="TextBox 7" id="7"/>
          <p:cNvSpPr txBox="true"/>
          <p:nvPr/>
        </p:nvSpPr>
        <p:spPr>
          <a:xfrm rot="0">
            <a:off x="3442616" y="1944370"/>
            <a:ext cx="12030150" cy="73139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a:rPr>
              <a:t>Bước 1: Đăng nhập vào hệ thống với tư cách tài khoản người quản lý.</a:t>
            </a:r>
          </a:p>
          <a:p>
            <a:pPr algn="l" marL="820421" indent="-410210" lvl="1">
              <a:lnSpc>
                <a:spcPts val="5320"/>
              </a:lnSpc>
              <a:buFont typeface="Arial"/>
              <a:buChar char="•"/>
            </a:pPr>
            <a:r>
              <a:rPr lang="en-US" sz="3800">
                <a:solidFill>
                  <a:srgbClr val="56AAF0"/>
                </a:solidFill>
                <a:latin typeface="Rokkitt"/>
              </a:rPr>
              <a:t>Bước 2: Hệ thống sẽ hiển thị các buổi chiếu phim đang chiếu và sắp chiếu. Người quản lý chọn thêm phiên phim. Sau đó cập nhật thêm tên phim, thời gian chiếu, phòng chiếu,...</a:t>
            </a:r>
          </a:p>
          <a:p>
            <a:pPr algn="l" marL="820421" indent="-410210" lvl="1">
              <a:lnSpc>
                <a:spcPts val="5320"/>
              </a:lnSpc>
              <a:buFont typeface="Arial"/>
              <a:buChar char="•"/>
            </a:pPr>
            <a:r>
              <a:rPr lang="en-US" sz="3800">
                <a:solidFill>
                  <a:srgbClr val="56AAF0"/>
                </a:solidFill>
                <a:latin typeface="Rokkitt"/>
              </a:rPr>
              <a:t>Bước 3: Hệ thống cập nhật lịch chiếu phim.</a:t>
            </a:r>
          </a:p>
          <a:p>
            <a:pPr algn="l" marL="820421" indent="-410210" lvl="1">
              <a:lnSpc>
                <a:spcPts val="5320"/>
              </a:lnSpc>
              <a:buFont typeface="Arial"/>
              <a:buChar char="•"/>
            </a:pPr>
            <a:r>
              <a:rPr lang="en-US" sz="3800">
                <a:solidFill>
                  <a:srgbClr val="56AAF0"/>
                </a:solidFill>
                <a:latin typeface="Rokkitt"/>
              </a:rPr>
              <a:t>Bước 4: Người quản lý có thể chọn Sửa đổi phiên phim.</a:t>
            </a:r>
          </a:p>
          <a:p>
            <a:pPr algn="l" marL="820421" indent="-410210" lvl="1">
              <a:lnSpc>
                <a:spcPts val="5320"/>
              </a:lnSpc>
              <a:buFont typeface="Arial"/>
              <a:buChar char="•"/>
            </a:pPr>
            <a:r>
              <a:rPr lang="en-US" sz="3800">
                <a:solidFill>
                  <a:srgbClr val="56AAF0"/>
                </a:solidFill>
                <a:latin typeface="Rokkitt"/>
              </a:rPr>
              <a:t>Bước 5: Người quản lý có thể chọn Xóa phiên phim.</a:t>
            </a:r>
          </a:p>
          <a:p>
            <a:pPr algn="l" marL="820421" indent="-410210" lvl="1">
              <a:lnSpc>
                <a:spcPts val="5320"/>
              </a:lnSpc>
              <a:buFont typeface="Arial"/>
              <a:buChar char="•"/>
            </a:pPr>
            <a:r>
              <a:rPr lang="en-US" sz="3800">
                <a:solidFill>
                  <a:srgbClr val="56AAF0"/>
                </a:solidFill>
                <a:latin typeface="Rokkitt"/>
              </a:rPr>
              <a:t>Bước 6: Người quản lý có thể theo dõi kiểm tra chi tiết đặt vé của khách hàng.</a:t>
            </a:r>
          </a:p>
        </p:txBody>
      </p:sp>
      <p:sp>
        <p:nvSpPr>
          <p:cNvPr name="Freeform 8" id="8"/>
          <p:cNvSpPr/>
          <p:nvPr/>
        </p:nvSpPr>
        <p:spPr>
          <a:xfrm flipH="false" flipV="false" rot="0">
            <a:off x="604929" y="522093"/>
            <a:ext cx="847542" cy="850635"/>
          </a:xfrm>
          <a:custGeom>
            <a:avLst/>
            <a:gdLst/>
            <a:ahLst/>
            <a:cxnLst/>
            <a:rect r="r" b="b" t="t" l="l"/>
            <a:pathLst>
              <a:path h="850635" w="847542">
                <a:moveTo>
                  <a:pt x="0" y="0"/>
                </a:moveTo>
                <a:lnTo>
                  <a:pt x="847542" y="0"/>
                </a:lnTo>
                <a:lnTo>
                  <a:pt x="847542" y="850635"/>
                </a:lnTo>
                <a:lnTo>
                  <a:pt x="0" y="850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930953" y="9716162"/>
            <a:ext cx="526738"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651883" y="3248679"/>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3468063" y="3367823"/>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7559474" y="3248679"/>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84516" y="3697914"/>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51398" y="382789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995728" y="3697914"/>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63515" y="6982514"/>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684205" y="500027"/>
            <a:ext cx="13822435"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Rokkitt Bold"/>
              </a:rPr>
              <a:t>2.THIẾT KẾ CƠ SỞ DỮ LIỆU</a:t>
            </a:r>
          </a:p>
        </p:txBody>
      </p:sp>
      <p:sp>
        <p:nvSpPr>
          <p:cNvPr name="TextBox 10" id="10"/>
          <p:cNvSpPr txBox="true"/>
          <p:nvPr/>
        </p:nvSpPr>
        <p:spPr>
          <a:xfrm rot="0">
            <a:off x="3015437" y="4061980"/>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1" id="11"/>
          <p:cNvSpPr txBox="true"/>
          <p:nvPr/>
        </p:nvSpPr>
        <p:spPr>
          <a:xfrm rot="0">
            <a:off x="14895490" y="431439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LOGIC</a:t>
            </a:r>
          </a:p>
        </p:txBody>
      </p:sp>
      <p:sp>
        <p:nvSpPr>
          <p:cNvPr name="TextBox 12" id="12"/>
          <p:cNvSpPr txBox="true"/>
          <p:nvPr/>
        </p:nvSpPr>
        <p:spPr>
          <a:xfrm rot="0">
            <a:off x="8975478" y="4248558"/>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Freeform 13" id="13"/>
          <p:cNvSpPr/>
          <p:nvPr/>
        </p:nvSpPr>
        <p:spPr>
          <a:xfrm flipH="true" flipV="true" rot="0">
            <a:off x="13727838" y="-1336246"/>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8762431" y="9683615"/>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14</a:t>
            </a:r>
          </a:p>
        </p:txBody>
      </p:sp>
      <p:sp>
        <p:nvSpPr>
          <p:cNvPr name="Freeform 15" id="15"/>
          <p:cNvSpPr/>
          <p:nvPr/>
        </p:nvSpPr>
        <p:spPr>
          <a:xfrm flipH="true" flipV="true" rot="0">
            <a:off x="4799542" y="6449337"/>
            <a:ext cx="4107432" cy="1986504"/>
          </a:xfrm>
          <a:custGeom>
            <a:avLst/>
            <a:gdLst/>
            <a:ahLst/>
            <a:cxnLst/>
            <a:rect r="r" b="b" t="t" l="l"/>
            <a:pathLst>
              <a:path h="1986504" w="4107432">
                <a:moveTo>
                  <a:pt x="4107433" y="1986503"/>
                </a:moveTo>
                <a:lnTo>
                  <a:pt x="0" y="1986503"/>
                </a:lnTo>
                <a:lnTo>
                  <a:pt x="0" y="0"/>
                </a:lnTo>
                <a:lnTo>
                  <a:pt x="4107433" y="0"/>
                </a:lnTo>
                <a:lnTo>
                  <a:pt x="4107433" y="198650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412189" y="7469254"/>
            <a:ext cx="2494785"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Freeform 17" id="17"/>
          <p:cNvSpPr/>
          <p:nvPr/>
        </p:nvSpPr>
        <p:spPr>
          <a:xfrm flipH="true" flipV="true" rot="0">
            <a:off x="10724184" y="6429211"/>
            <a:ext cx="4107432" cy="1986504"/>
          </a:xfrm>
          <a:custGeom>
            <a:avLst/>
            <a:gdLst/>
            <a:ahLst/>
            <a:cxnLst/>
            <a:rect r="r" b="b" t="t" l="l"/>
            <a:pathLst>
              <a:path h="1986504" w="4107432">
                <a:moveTo>
                  <a:pt x="4107433" y="1986504"/>
                </a:moveTo>
                <a:lnTo>
                  <a:pt x="0" y="1986504"/>
                </a:lnTo>
                <a:lnTo>
                  <a:pt x="0" y="0"/>
                </a:lnTo>
                <a:lnTo>
                  <a:pt x="4107433" y="0"/>
                </a:lnTo>
                <a:lnTo>
                  <a:pt x="4107433" y="198650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160438" y="6979820"/>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2336831" y="7355788"/>
            <a:ext cx="2494785"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RÀNG BUỘC TOÀN VẸN</a:t>
            </a:r>
          </a:p>
        </p:txBody>
      </p:sp>
      <p:sp>
        <p:nvSpPr>
          <p:cNvPr name="Freeform 20" id="20"/>
          <p:cNvSpPr/>
          <p:nvPr/>
        </p:nvSpPr>
        <p:spPr>
          <a:xfrm flipH="false" flipV="false" rot="0">
            <a:off x="5302088" y="6982514"/>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69334" y="4137111"/>
            <a:ext cx="14646979" cy="4620141"/>
          </a:xfrm>
          <a:custGeom>
            <a:avLst/>
            <a:gdLst/>
            <a:ahLst/>
            <a:cxnLst/>
            <a:rect r="r" b="b" t="t" l="l"/>
            <a:pathLst>
              <a:path h="4620141" w="14646979">
                <a:moveTo>
                  <a:pt x="0" y="0"/>
                </a:moveTo>
                <a:lnTo>
                  <a:pt x="14646979" y="0"/>
                </a:lnTo>
                <a:lnTo>
                  <a:pt x="14646979" y="4620141"/>
                </a:lnTo>
                <a:lnTo>
                  <a:pt x="0" y="4620141"/>
                </a:lnTo>
                <a:lnTo>
                  <a:pt x="0" y="0"/>
                </a:lnTo>
                <a:close/>
              </a:path>
            </a:pathLst>
          </a:custGeom>
          <a:blipFill>
            <a:blip r:embed="rId6"/>
            <a:stretch>
              <a:fillRect l="0" t="0" r="0" b="-585"/>
            </a:stretch>
          </a:blipFill>
        </p:spPr>
      </p:sp>
      <p:sp>
        <p:nvSpPr>
          <p:cNvPr name="TextBox 17" id="17"/>
          <p:cNvSpPr txBox="true"/>
          <p:nvPr/>
        </p:nvSpPr>
        <p:spPr>
          <a:xfrm rot="0">
            <a:off x="1099764" y="24830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KHÁCH HÀNG</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937766" y="3544477"/>
            <a:ext cx="13131034" cy="5554073"/>
          </a:xfrm>
          <a:custGeom>
            <a:avLst/>
            <a:gdLst/>
            <a:ahLst/>
            <a:cxnLst/>
            <a:rect r="r" b="b" t="t" l="l"/>
            <a:pathLst>
              <a:path h="5554073" w="13131034">
                <a:moveTo>
                  <a:pt x="0" y="0"/>
                </a:moveTo>
                <a:lnTo>
                  <a:pt x="13131034" y="0"/>
                </a:lnTo>
                <a:lnTo>
                  <a:pt x="13131034" y="5554072"/>
                </a:lnTo>
                <a:lnTo>
                  <a:pt x="0" y="5554072"/>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TÀI KHOẢN</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35"/>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948015" y="3527792"/>
            <a:ext cx="7693658" cy="6408705"/>
          </a:xfrm>
          <a:custGeom>
            <a:avLst/>
            <a:gdLst/>
            <a:ahLst/>
            <a:cxnLst/>
            <a:rect r="r" b="b" t="t" l="l"/>
            <a:pathLst>
              <a:path h="6408705" w="7693658">
                <a:moveTo>
                  <a:pt x="0" y="0"/>
                </a:moveTo>
                <a:lnTo>
                  <a:pt x="7693659" y="0"/>
                </a:lnTo>
                <a:lnTo>
                  <a:pt x="7693659" y="6408705"/>
                </a:lnTo>
                <a:lnTo>
                  <a:pt x="0" y="6408705"/>
                </a:lnTo>
                <a:lnTo>
                  <a:pt x="0" y="0"/>
                </a:lnTo>
                <a:close/>
              </a:path>
            </a:pathLst>
          </a:custGeom>
          <a:blipFill>
            <a:blip r:embed="rId6"/>
            <a:stretch>
              <a:fillRect l="0" t="0" r="0" b="0"/>
            </a:stretch>
          </a:blipFill>
        </p:spPr>
      </p:sp>
      <p:sp>
        <p:nvSpPr>
          <p:cNvPr name="TextBox 17" id="17"/>
          <p:cNvSpPr txBox="true"/>
          <p:nvPr/>
        </p:nvSpPr>
        <p:spPr>
          <a:xfrm rot="0">
            <a:off x="1076325"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KHUYẾN MÃI</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433539" y="3096802"/>
            <a:ext cx="7867681" cy="6933934"/>
          </a:xfrm>
          <a:custGeom>
            <a:avLst/>
            <a:gdLst/>
            <a:ahLst/>
            <a:cxnLst/>
            <a:rect r="r" b="b" t="t" l="l"/>
            <a:pathLst>
              <a:path h="6933934" w="7867681">
                <a:moveTo>
                  <a:pt x="0" y="0"/>
                </a:moveTo>
                <a:lnTo>
                  <a:pt x="7867680" y="0"/>
                </a:lnTo>
                <a:lnTo>
                  <a:pt x="7867680" y="6933934"/>
                </a:lnTo>
                <a:lnTo>
                  <a:pt x="0" y="6933934"/>
                </a:lnTo>
                <a:lnTo>
                  <a:pt x="0" y="0"/>
                </a:lnTo>
                <a:close/>
              </a:path>
            </a:pathLst>
          </a:custGeom>
          <a:blipFill>
            <a:blip r:embed="rId6"/>
            <a:stretch>
              <a:fillRect l="0" t="0" r="0" b="0"/>
            </a:stretch>
          </a:blipFill>
        </p:spPr>
      </p:sp>
      <p:sp>
        <p:nvSpPr>
          <p:cNvPr name="TextBox 17" id="17"/>
          <p:cNvSpPr txBox="true"/>
          <p:nvPr/>
        </p:nvSpPr>
        <p:spPr>
          <a:xfrm rot="0">
            <a:off x="1028700" y="2002099"/>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RẠP PHIM</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791311" y="3110069"/>
            <a:ext cx="12068747" cy="1093550"/>
          </a:xfrm>
          <a:prstGeom prst="rect">
            <a:avLst/>
          </a:prstGeom>
        </p:spPr>
        <p:txBody>
          <a:bodyPr anchor="t" rtlCol="false" tIns="0" lIns="0" bIns="0" rIns="0">
            <a:spAutoFit/>
          </a:bodyPr>
          <a:lstStyle/>
          <a:p>
            <a:pPr algn="l">
              <a:lnSpc>
                <a:spcPts val="8734"/>
              </a:lnSpc>
            </a:pPr>
            <a:r>
              <a:rPr lang="en-US" sz="6238">
                <a:solidFill>
                  <a:srgbClr val="56AAF0"/>
                </a:solidFill>
                <a:latin typeface="Rokkitt Bold"/>
              </a:rPr>
              <a:t> </a:t>
            </a:r>
            <a:r>
              <a:rPr lang="en-US" sz="6238">
                <a:solidFill>
                  <a:srgbClr val="56AAF0"/>
                </a:solidFill>
                <a:latin typeface="Rokkitt Bold"/>
              </a:rPr>
              <a:t>Nhóm sinh viên thực hiện:</a:t>
            </a:r>
          </a:p>
        </p:txBody>
      </p:sp>
      <p:sp>
        <p:nvSpPr>
          <p:cNvPr name="TextBox 3" id="3"/>
          <p:cNvSpPr txBox="true"/>
          <p:nvPr/>
        </p:nvSpPr>
        <p:spPr>
          <a:xfrm rot="0">
            <a:off x="3791311" y="4678140"/>
            <a:ext cx="10705377" cy="2488967"/>
          </a:xfrm>
          <a:prstGeom prst="rect">
            <a:avLst/>
          </a:prstGeom>
        </p:spPr>
        <p:txBody>
          <a:bodyPr anchor="t" rtlCol="false" tIns="0" lIns="0" bIns="0" rIns="0">
            <a:spAutoFit/>
          </a:bodyPr>
          <a:lstStyle/>
          <a:p>
            <a:pPr algn="l">
              <a:lnSpc>
                <a:spcPts val="6662"/>
              </a:lnSpc>
            </a:pPr>
            <a:r>
              <a:rPr lang="en-US" sz="4759" spc="19">
                <a:solidFill>
                  <a:srgbClr val="3275C5"/>
                </a:solidFill>
                <a:latin typeface="Rokkitt"/>
              </a:rPr>
              <a:t> 1. Võ Nhất Phương        MSSV: 22521172 </a:t>
            </a:r>
          </a:p>
          <a:p>
            <a:pPr algn="l">
              <a:lnSpc>
                <a:spcPts val="6662"/>
              </a:lnSpc>
            </a:pPr>
            <a:r>
              <a:rPr lang="en-US" sz="4759" spc="19">
                <a:solidFill>
                  <a:srgbClr val="3275C5"/>
                </a:solidFill>
                <a:latin typeface="Rokkitt"/>
              </a:rPr>
              <a:t> </a:t>
            </a:r>
            <a:r>
              <a:rPr lang="en-US" sz="4759" spc="19">
                <a:solidFill>
                  <a:srgbClr val="3275C5"/>
                </a:solidFill>
                <a:latin typeface="Rokkitt"/>
              </a:rPr>
              <a:t>2. Hoàng Gia Minh        MSSV: 22520861</a:t>
            </a:r>
          </a:p>
          <a:p>
            <a:pPr algn="l">
              <a:lnSpc>
                <a:spcPts val="6662"/>
              </a:lnSpc>
            </a:pPr>
            <a:r>
              <a:rPr lang="en-US" sz="4759" spc="19">
                <a:solidFill>
                  <a:srgbClr val="3275C5"/>
                </a:solidFill>
                <a:latin typeface="Rokkitt"/>
              </a:rPr>
              <a:t> </a:t>
            </a:r>
            <a:r>
              <a:rPr lang="en-US" sz="4759" spc="19">
                <a:solidFill>
                  <a:srgbClr val="3275C5"/>
                </a:solidFill>
                <a:latin typeface="Rokkitt"/>
              </a:rPr>
              <a:t>3. Nguyễn Nhật Minh    MSSV: 22520876</a:t>
            </a:r>
          </a:p>
        </p:txBody>
      </p:sp>
      <p:sp>
        <p:nvSpPr>
          <p:cNvPr name="Freeform 4" id="4"/>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37439" y="9716162"/>
            <a:ext cx="213122"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779659" y="3470645"/>
            <a:ext cx="8115300" cy="6270232"/>
          </a:xfrm>
          <a:custGeom>
            <a:avLst/>
            <a:gdLst/>
            <a:ahLst/>
            <a:cxnLst/>
            <a:rect r="r" b="b" t="t" l="l"/>
            <a:pathLst>
              <a:path h="6270232" w="8115300">
                <a:moveTo>
                  <a:pt x="0" y="0"/>
                </a:moveTo>
                <a:lnTo>
                  <a:pt x="8115300" y="0"/>
                </a:lnTo>
                <a:lnTo>
                  <a:pt x="8115300" y="6270232"/>
                </a:lnTo>
                <a:lnTo>
                  <a:pt x="0" y="6270232"/>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PHÒNG CHIẾU</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422170" y="3719118"/>
            <a:ext cx="11924490" cy="5286114"/>
          </a:xfrm>
          <a:custGeom>
            <a:avLst/>
            <a:gdLst/>
            <a:ahLst/>
            <a:cxnLst/>
            <a:rect r="r" b="b" t="t" l="l"/>
            <a:pathLst>
              <a:path h="5286114" w="11924490">
                <a:moveTo>
                  <a:pt x="0" y="0"/>
                </a:moveTo>
                <a:lnTo>
                  <a:pt x="11924490" y="0"/>
                </a:lnTo>
                <a:lnTo>
                  <a:pt x="11924490" y="5286115"/>
                </a:lnTo>
                <a:lnTo>
                  <a:pt x="0" y="5286115"/>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LOẠI PHÒNG</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932432" y="3096802"/>
            <a:ext cx="9471760" cy="6380178"/>
          </a:xfrm>
          <a:custGeom>
            <a:avLst/>
            <a:gdLst/>
            <a:ahLst/>
            <a:cxnLst/>
            <a:rect r="r" b="b" t="t" l="l"/>
            <a:pathLst>
              <a:path h="6380178" w="9471760">
                <a:moveTo>
                  <a:pt x="0" y="0"/>
                </a:moveTo>
                <a:lnTo>
                  <a:pt x="9471760" y="0"/>
                </a:lnTo>
                <a:lnTo>
                  <a:pt x="9471760" y="6380177"/>
                </a:lnTo>
                <a:lnTo>
                  <a:pt x="0" y="6380177"/>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GHẾ NGỒI</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273444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LOẠI GHẾ</a:t>
            </a:r>
          </a:p>
        </p:txBody>
      </p:sp>
      <p:sp>
        <p:nvSpPr>
          <p:cNvPr name="TextBox 17" id="17"/>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Freeform 18" id="18"/>
          <p:cNvSpPr/>
          <p:nvPr/>
        </p:nvSpPr>
        <p:spPr>
          <a:xfrm flipH="false" flipV="false" rot="0">
            <a:off x="1099764" y="4639852"/>
            <a:ext cx="16401408" cy="3579255"/>
          </a:xfrm>
          <a:custGeom>
            <a:avLst/>
            <a:gdLst/>
            <a:ahLst/>
            <a:cxnLst/>
            <a:rect r="r" b="b" t="t" l="l"/>
            <a:pathLst>
              <a:path h="3579255" w="16401408">
                <a:moveTo>
                  <a:pt x="0" y="0"/>
                </a:moveTo>
                <a:lnTo>
                  <a:pt x="16401408" y="0"/>
                </a:lnTo>
                <a:lnTo>
                  <a:pt x="16401408" y="3579254"/>
                </a:lnTo>
                <a:lnTo>
                  <a:pt x="0" y="3579254"/>
                </a:lnTo>
                <a:lnTo>
                  <a:pt x="0" y="0"/>
                </a:lnTo>
                <a:close/>
              </a:path>
            </a:pathLst>
          </a:custGeom>
          <a:blipFill>
            <a:blip r:embed="rId6"/>
            <a:stretch>
              <a:fillRect l="0" t="0" r="0" b="0"/>
            </a:stretch>
          </a:blipFill>
        </p:spPr>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838739" y="4236554"/>
            <a:ext cx="14003404" cy="3124538"/>
          </a:xfrm>
          <a:custGeom>
            <a:avLst/>
            <a:gdLst/>
            <a:ahLst/>
            <a:cxnLst/>
            <a:rect r="r" b="b" t="t" l="l"/>
            <a:pathLst>
              <a:path h="3124538" w="14003404">
                <a:moveTo>
                  <a:pt x="0" y="0"/>
                </a:moveTo>
                <a:lnTo>
                  <a:pt x="14003404" y="0"/>
                </a:lnTo>
                <a:lnTo>
                  <a:pt x="14003404" y="3124538"/>
                </a:lnTo>
                <a:lnTo>
                  <a:pt x="0" y="3124538"/>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THỂ LOẠI PHIM</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056174" y="1348222"/>
            <a:ext cx="12203126" cy="8486211"/>
          </a:xfrm>
          <a:custGeom>
            <a:avLst/>
            <a:gdLst/>
            <a:ahLst/>
            <a:cxnLst/>
            <a:rect r="r" b="b" t="t" l="l"/>
            <a:pathLst>
              <a:path h="8486211" w="12203126">
                <a:moveTo>
                  <a:pt x="0" y="0"/>
                </a:moveTo>
                <a:lnTo>
                  <a:pt x="12203126" y="0"/>
                </a:lnTo>
                <a:lnTo>
                  <a:pt x="12203126" y="8486211"/>
                </a:lnTo>
                <a:lnTo>
                  <a:pt x="0" y="8486211"/>
                </a:lnTo>
                <a:lnTo>
                  <a:pt x="0" y="0"/>
                </a:lnTo>
                <a:close/>
              </a:path>
            </a:pathLst>
          </a:custGeom>
          <a:blipFill>
            <a:blip r:embed="rId6"/>
            <a:stretch>
              <a:fillRect l="0" t="0" r="0" b="0"/>
            </a:stretch>
          </a:blipFill>
        </p:spPr>
      </p:sp>
      <p:sp>
        <p:nvSpPr>
          <p:cNvPr name="TextBox 17" id="17"/>
          <p:cNvSpPr txBox="true"/>
          <p:nvPr/>
        </p:nvSpPr>
        <p:spPr>
          <a:xfrm rot="0">
            <a:off x="5581627" y="155575"/>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PHIM</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30953" y="9716162"/>
            <a:ext cx="426095"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128266" y="1816467"/>
            <a:ext cx="12284390" cy="8189593"/>
          </a:xfrm>
          <a:custGeom>
            <a:avLst/>
            <a:gdLst/>
            <a:ahLst/>
            <a:cxnLst/>
            <a:rect r="r" b="b" t="t" l="l"/>
            <a:pathLst>
              <a:path h="8189593" w="12284390">
                <a:moveTo>
                  <a:pt x="0" y="0"/>
                </a:moveTo>
                <a:lnTo>
                  <a:pt x="12284390" y="0"/>
                </a:lnTo>
                <a:lnTo>
                  <a:pt x="12284390" y="8189593"/>
                </a:lnTo>
                <a:lnTo>
                  <a:pt x="0" y="8189593"/>
                </a:lnTo>
                <a:lnTo>
                  <a:pt x="0" y="0"/>
                </a:lnTo>
                <a:close/>
              </a:path>
            </a:pathLst>
          </a:custGeom>
          <a:blipFill>
            <a:blip r:embed="rId6"/>
            <a:stretch>
              <a:fillRect l="0" t="0" r="0" b="0"/>
            </a:stretch>
          </a:blipFill>
        </p:spPr>
      </p:sp>
      <p:sp>
        <p:nvSpPr>
          <p:cNvPr name="TextBox 17" id="17"/>
          <p:cNvSpPr txBox="true"/>
          <p:nvPr/>
        </p:nvSpPr>
        <p:spPr>
          <a:xfrm rot="0">
            <a:off x="6049225" y="386264"/>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VÉ</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73956" y="4401727"/>
            <a:ext cx="15377837" cy="3147278"/>
          </a:xfrm>
          <a:custGeom>
            <a:avLst/>
            <a:gdLst/>
            <a:ahLst/>
            <a:cxnLst/>
            <a:rect r="r" b="b" t="t" l="l"/>
            <a:pathLst>
              <a:path h="3147278" w="15377837">
                <a:moveTo>
                  <a:pt x="0" y="0"/>
                </a:moveTo>
                <a:lnTo>
                  <a:pt x="15377837" y="0"/>
                </a:lnTo>
                <a:lnTo>
                  <a:pt x="15377837" y="3147277"/>
                </a:lnTo>
                <a:lnTo>
                  <a:pt x="0" y="3147277"/>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DIỄN VIÊN</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382994" y="2969957"/>
            <a:ext cx="10246962" cy="6785151"/>
          </a:xfrm>
          <a:custGeom>
            <a:avLst/>
            <a:gdLst/>
            <a:ahLst/>
            <a:cxnLst/>
            <a:rect r="r" b="b" t="t" l="l"/>
            <a:pathLst>
              <a:path h="6785151" w="10246962">
                <a:moveTo>
                  <a:pt x="0" y="0"/>
                </a:moveTo>
                <a:lnTo>
                  <a:pt x="10246962" y="0"/>
                </a:lnTo>
                <a:lnTo>
                  <a:pt x="10246962" y="6785151"/>
                </a:lnTo>
                <a:lnTo>
                  <a:pt x="0" y="6785151"/>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CA CHIẾU</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186122" y="3280941"/>
            <a:ext cx="10443835" cy="6644408"/>
          </a:xfrm>
          <a:custGeom>
            <a:avLst/>
            <a:gdLst/>
            <a:ahLst/>
            <a:cxnLst/>
            <a:rect r="r" b="b" t="t" l="l"/>
            <a:pathLst>
              <a:path h="6644408" w="10443835">
                <a:moveTo>
                  <a:pt x="0" y="0"/>
                </a:moveTo>
                <a:lnTo>
                  <a:pt x="10443834" y="0"/>
                </a:lnTo>
                <a:lnTo>
                  <a:pt x="10443834" y="6644408"/>
                </a:lnTo>
                <a:lnTo>
                  <a:pt x="0" y="6644408"/>
                </a:lnTo>
                <a:lnTo>
                  <a:pt x="0" y="0"/>
                </a:lnTo>
                <a:close/>
              </a:path>
            </a:pathLst>
          </a:custGeom>
          <a:blipFill>
            <a:blip r:embed="rId6"/>
            <a:stretch>
              <a:fillRect l="0" t="0" r="0" b="0"/>
            </a:stretch>
          </a:blipFill>
        </p:spPr>
      </p:sp>
      <p:sp>
        <p:nvSpPr>
          <p:cNvPr name="TextBox 17" id="17"/>
          <p:cNvSpPr txBox="true"/>
          <p:nvPr/>
        </p:nvSpPr>
        <p:spPr>
          <a:xfrm rot="0">
            <a:off x="1028700" y="2223677"/>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THỰC THỂ: ĐÁNH GIÁ</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109627" y="412634"/>
            <a:ext cx="12068747" cy="1089256"/>
          </a:xfrm>
          <a:prstGeom prst="rect">
            <a:avLst/>
          </a:prstGeom>
        </p:spPr>
        <p:txBody>
          <a:bodyPr anchor="t" rtlCol="false" tIns="0" lIns="0" bIns="0" rIns="0">
            <a:spAutoFit/>
          </a:bodyPr>
          <a:lstStyle/>
          <a:p>
            <a:pPr algn="ctr">
              <a:lnSpc>
                <a:spcPts val="8734"/>
              </a:lnSpc>
            </a:pPr>
            <a:r>
              <a:rPr lang="en-US" sz="6238">
                <a:solidFill>
                  <a:srgbClr val="56AAF0"/>
                </a:solidFill>
                <a:latin typeface="Rokkitt Bold"/>
              </a:rPr>
              <a:t>GIỚI THIỆU CHUNG</a:t>
            </a:r>
          </a:p>
        </p:txBody>
      </p:sp>
      <p:sp>
        <p:nvSpPr>
          <p:cNvPr name="TextBox 3" id="3"/>
          <p:cNvSpPr txBox="true"/>
          <p:nvPr/>
        </p:nvSpPr>
        <p:spPr>
          <a:xfrm rot="0">
            <a:off x="347310" y="2006600"/>
            <a:ext cx="17593380" cy="7736582"/>
          </a:xfrm>
          <a:prstGeom prst="rect">
            <a:avLst/>
          </a:prstGeom>
        </p:spPr>
        <p:txBody>
          <a:bodyPr anchor="t" rtlCol="false" tIns="0" lIns="0" bIns="0" rIns="0">
            <a:spAutoFit/>
          </a:bodyPr>
          <a:lstStyle/>
          <a:p>
            <a:pPr algn="l">
              <a:lnSpc>
                <a:spcPts val="5599"/>
              </a:lnSpc>
            </a:pPr>
            <a:r>
              <a:rPr lang="en-US" sz="3999" spc="15">
                <a:solidFill>
                  <a:srgbClr val="3275C5"/>
                </a:solidFill>
                <a:latin typeface="Rokkitt"/>
              </a:rPr>
              <a:t>Công nghệ thông tin đã trở thành một phần không thể thiếu trong cuộc sống hàng ngày, mở ra cánh cửa thế giới mới với việc truy cập thông tin và dịch vụ nhanh chóng và thuận tiện. Trong số các dịch vụ giải trí, rạp chiếu phim vẫn là một điểm đến hấp dẫn, dù đang đối mặt với thách thức trong việc quản lý, đặc biệt là đặt vé và quản lý suất chiếu. Để giải quyết những vấn đề này, một hệ thống đặt vé xem phim online được thiết kế nhằm nâng cao chất lượng và hiệu suất quản lý. Hệ thống này không chỉ tiết kiệm thời gian và công sức cho người dùng, mà còn cung cấp thông tin chi tiết về các bộ phim đang chiếu, đánh giá từ cộng đồng, và cho phép người dùng chọn suất chiếu, chỗ ngồi, mua vé và thanh toán một cách nhanh chóng và dễ dàng.</a:t>
            </a:r>
          </a:p>
          <a:p>
            <a:pPr algn="l">
              <a:lnSpc>
                <a:spcPts val="5599"/>
              </a:lnSpc>
            </a:pPr>
          </a:p>
        </p:txBody>
      </p:sp>
      <p:sp>
        <p:nvSpPr>
          <p:cNvPr name="Freeform 4" id="4"/>
          <p:cNvSpPr/>
          <p:nvPr/>
        </p:nvSpPr>
        <p:spPr>
          <a:xfrm flipH="false" flipV="false" rot="-2561783">
            <a:off x="-2653027" y="-2630663"/>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50808">
            <a:off x="15577523" y="-2171153"/>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749160" y="854509"/>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MỐI QUAN HỆ GIỮA CÁC THỰC THỂ</a:t>
            </a:r>
          </a:p>
        </p:txBody>
      </p:sp>
      <p:sp>
        <p:nvSpPr>
          <p:cNvPr name="TextBox 17" id="17"/>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29</a:t>
            </a:r>
          </a:p>
        </p:txBody>
      </p:sp>
      <p:sp>
        <p:nvSpPr>
          <p:cNvPr name="TextBox 19" id="19"/>
          <p:cNvSpPr txBox="true"/>
          <p:nvPr/>
        </p:nvSpPr>
        <p:spPr>
          <a:xfrm rot="0">
            <a:off x="644597" y="2876409"/>
            <a:ext cx="8714013" cy="5313680"/>
          </a:xfrm>
          <a:prstGeom prst="rect">
            <a:avLst/>
          </a:prstGeom>
        </p:spPr>
        <p:txBody>
          <a:bodyPr anchor="t" rtlCol="false" tIns="0" lIns="0" bIns="0" rIns="0">
            <a:spAutoFit/>
          </a:bodyPr>
          <a:lstStyle/>
          <a:p>
            <a:pPr algn="just" marL="820421" indent="-410210" lvl="1">
              <a:lnSpc>
                <a:spcPts val="5320"/>
              </a:lnSpc>
              <a:buFont typeface="Arial"/>
              <a:buChar char="•"/>
            </a:pPr>
            <a:r>
              <a:rPr lang="en-US" sz="3800">
                <a:solidFill>
                  <a:srgbClr val="000000"/>
                </a:solidFill>
                <a:latin typeface="Rokkitt"/>
              </a:rPr>
              <a:t>Khách hàng &lt;Có&gt; Tài khoản: (1:n)</a:t>
            </a:r>
          </a:p>
          <a:p>
            <a:pPr algn="just" marL="820421" indent="-410210" lvl="1">
              <a:lnSpc>
                <a:spcPts val="5320"/>
              </a:lnSpc>
              <a:buFont typeface="Arial"/>
              <a:buChar char="•"/>
            </a:pPr>
            <a:r>
              <a:rPr lang="en-US" sz="3800">
                <a:solidFill>
                  <a:srgbClr val="000000"/>
                </a:solidFill>
                <a:latin typeface="Rokkitt"/>
              </a:rPr>
              <a:t>Đặt vé &lt;Có&gt; Khuyến mãi: (1:1)</a:t>
            </a:r>
          </a:p>
          <a:p>
            <a:pPr algn="just" marL="820421" indent="-410210" lvl="1">
              <a:lnSpc>
                <a:spcPts val="5320"/>
              </a:lnSpc>
              <a:buFont typeface="Arial"/>
              <a:buChar char="•"/>
            </a:pPr>
            <a:r>
              <a:rPr lang="en-US" sz="3800">
                <a:solidFill>
                  <a:srgbClr val="000000"/>
                </a:solidFill>
                <a:latin typeface="Rokkitt"/>
              </a:rPr>
              <a:t>Phòng chiếu &lt;Thuộc&gt; Rạp phim: (n:1)</a:t>
            </a:r>
          </a:p>
          <a:p>
            <a:pPr algn="just" marL="820421" indent="-410210" lvl="1">
              <a:lnSpc>
                <a:spcPts val="5320"/>
              </a:lnSpc>
              <a:buFont typeface="Arial"/>
              <a:buChar char="•"/>
            </a:pPr>
            <a:r>
              <a:rPr lang="en-US" sz="3800">
                <a:solidFill>
                  <a:srgbClr val="000000"/>
                </a:solidFill>
                <a:latin typeface="Rokkitt"/>
              </a:rPr>
              <a:t>Phòng chiếu &lt;Thuộc&gt; Loại phòng: (n:1)</a:t>
            </a:r>
          </a:p>
          <a:p>
            <a:pPr algn="just" marL="820421" indent="-410210" lvl="1">
              <a:lnSpc>
                <a:spcPts val="5320"/>
              </a:lnSpc>
              <a:buFont typeface="Arial"/>
              <a:buChar char="•"/>
            </a:pPr>
            <a:r>
              <a:rPr lang="en-US" sz="3800">
                <a:solidFill>
                  <a:srgbClr val="000000"/>
                </a:solidFill>
                <a:latin typeface="Rokkitt"/>
              </a:rPr>
              <a:t>Ghế ngồi &lt;Thuộc&gt; Phòng chiếu: (n:1)</a:t>
            </a:r>
          </a:p>
          <a:p>
            <a:pPr algn="just" marL="820421" indent="-410210" lvl="1">
              <a:lnSpc>
                <a:spcPts val="5320"/>
              </a:lnSpc>
              <a:buFont typeface="Arial"/>
              <a:buChar char="•"/>
            </a:pPr>
            <a:r>
              <a:rPr lang="en-US" sz="3800">
                <a:solidFill>
                  <a:srgbClr val="000000"/>
                </a:solidFill>
                <a:latin typeface="Rokkitt"/>
              </a:rPr>
              <a:t>Ghế ngồi &lt;Thuộc&gt; Loại ghế: (n:1)</a:t>
            </a:r>
          </a:p>
          <a:p>
            <a:pPr algn="just" marL="820421" indent="-410210" lvl="1">
              <a:lnSpc>
                <a:spcPts val="5320"/>
              </a:lnSpc>
              <a:buFont typeface="Arial"/>
              <a:buChar char="•"/>
            </a:pPr>
            <a:r>
              <a:rPr lang="en-US" sz="3800">
                <a:solidFill>
                  <a:srgbClr val="000000"/>
                </a:solidFill>
                <a:latin typeface="Rokkitt"/>
              </a:rPr>
              <a:t>Phim &lt;Thuộc&gt; Thể loại phim: (n:n)</a:t>
            </a:r>
          </a:p>
          <a:p>
            <a:pPr algn="just" marL="820421" indent="-410210" lvl="1">
              <a:lnSpc>
                <a:spcPts val="5320"/>
              </a:lnSpc>
              <a:buFont typeface="Arial"/>
              <a:buChar char="•"/>
            </a:pPr>
            <a:r>
              <a:rPr lang="en-US" sz="3800">
                <a:solidFill>
                  <a:srgbClr val="000000"/>
                </a:solidFill>
                <a:latin typeface="Rokkitt"/>
              </a:rPr>
              <a:t>Phim &lt;Có&gt; Diễn viên: (n:n)</a:t>
            </a:r>
          </a:p>
        </p:txBody>
      </p:sp>
      <p:sp>
        <p:nvSpPr>
          <p:cNvPr name="TextBox 20" id="20"/>
          <p:cNvSpPr txBox="true"/>
          <p:nvPr/>
        </p:nvSpPr>
        <p:spPr>
          <a:xfrm rot="0">
            <a:off x="9680114" y="2876409"/>
            <a:ext cx="7935306" cy="5313680"/>
          </a:xfrm>
          <a:prstGeom prst="rect">
            <a:avLst/>
          </a:prstGeom>
        </p:spPr>
        <p:txBody>
          <a:bodyPr anchor="t" rtlCol="false" tIns="0" lIns="0" bIns="0" rIns="0">
            <a:spAutoFit/>
          </a:bodyPr>
          <a:lstStyle/>
          <a:p>
            <a:pPr algn="just" marL="820421" indent="-410210" lvl="1">
              <a:lnSpc>
                <a:spcPts val="5320"/>
              </a:lnSpc>
              <a:spcBef>
                <a:spcPct val="0"/>
              </a:spcBef>
              <a:buFont typeface="Arial"/>
              <a:buChar char="•"/>
            </a:pPr>
            <a:r>
              <a:rPr lang="en-US" sz="3800" strike="noStrike" u="none">
                <a:solidFill>
                  <a:srgbClr val="000000"/>
                </a:solidFill>
                <a:latin typeface="Rokkitt"/>
              </a:rPr>
              <a:t>Ca chiếu &lt;Có&gt; Vé: (1:n)</a:t>
            </a:r>
          </a:p>
          <a:p>
            <a:pPr algn="just" marL="820421" indent="-410210" lvl="1">
              <a:lnSpc>
                <a:spcPts val="5320"/>
              </a:lnSpc>
              <a:spcBef>
                <a:spcPct val="0"/>
              </a:spcBef>
              <a:buFont typeface="Arial"/>
              <a:buChar char="•"/>
            </a:pPr>
            <a:r>
              <a:rPr lang="en-US" sz="3800" strike="noStrike" u="none">
                <a:solidFill>
                  <a:srgbClr val="000000"/>
                </a:solidFill>
                <a:latin typeface="Rokkitt"/>
              </a:rPr>
              <a:t>Vé &lt;Đặt&gt; Ghế ngồi: (1:1)</a:t>
            </a:r>
          </a:p>
          <a:p>
            <a:pPr algn="just" marL="820421" indent="-410210" lvl="1">
              <a:lnSpc>
                <a:spcPts val="5320"/>
              </a:lnSpc>
              <a:spcBef>
                <a:spcPct val="0"/>
              </a:spcBef>
              <a:buFont typeface="Arial"/>
              <a:buChar char="•"/>
            </a:pPr>
            <a:r>
              <a:rPr lang="en-US" sz="3800" strike="noStrike" u="none">
                <a:solidFill>
                  <a:srgbClr val="000000"/>
                </a:solidFill>
                <a:latin typeface="Rokkitt"/>
              </a:rPr>
              <a:t>Vé &lt;Thuộc&gt; Phim: (n:1)</a:t>
            </a:r>
          </a:p>
          <a:p>
            <a:pPr algn="just" marL="820421" indent="-410210" lvl="1">
              <a:lnSpc>
                <a:spcPts val="5320"/>
              </a:lnSpc>
              <a:spcBef>
                <a:spcPct val="0"/>
              </a:spcBef>
              <a:buFont typeface="Arial"/>
              <a:buChar char="•"/>
            </a:pPr>
            <a:r>
              <a:rPr lang="en-US" sz="3800" strike="noStrike" u="none">
                <a:solidFill>
                  <a:srgbClr val="000000"/>
                </a:solidFill>
                <a:latin typeface="Rokkitt"/>
              </a:rPr>
              <a:t>Tài khoản &lt;Đặt&gt; Vé: (1:n)</a:t>
            </a:r>
          </a:p>
          <a:p>
            <a:pPr algn="just" marL="820421" indent="-410210" lvl="1">
              <a:lnSpc>
                <a:spcPts val="5320"/>
              </a:lnSpc>
              <a:spcBef>
                <a:spcPct val="0"/>
              </a:spcBef>
              <a:buFont typeface="Arial"/>
              <a:buChar char="•"/>
            </a:pPr>
            <a:r>
              <a:rPr lang="en-US" sz="3800" strike="noStrike" u="none">
                <a:solidFill>
                  <a:srgbClr val="000000"/>
                </a:solidFill>
                <a:latin typeface="Rokkitt"/>
              </a:rPr>
              <a:t>Phòng chiếu &lt;Có&gt; Ca chiếu: (1:n)</a:t>
            </a:r>
          </a:p>
          <a:p>
            <a:pPr algn="just" marL="820421" indent="-410210" lvl="1">
              <a:lnSpc>
                <a:spcPts val="5320"/>
              </a:lnSpc>
              <a:spcBef>
                <a:spcPct val="0"/>
              </a:spcBef>
              <a:buFont typeface="Arial"/>
              <a:buChar char="•"/>
            </a:pPr>
            <a:r>
              <a:rPr lang="en-US" sz="3800" strike="noStrike" u="none">
                <a:solidFill>
                  <a:srgbClr val="000000"/>
                </a:solidFill>
                <a:latin typeface="Rokkitt"/>
              </a:rPr>
              <a:t>Phim &lt;Có&gt; Ca chiếu: (1:n)</a:t>
            </a:r>
          </a:p>
          <a:p>
            <a:pPr algn="just" marL="820421" indent="-410210" lvl="1">
              <a:lnSpc>
                <a:spcPts val="5320"/>
              </a:lnSpc>
              <a:spcBef>
                <a:spcPct val="0"/>
              </a:spcBef>
              <a:buFont typeface="Arial"/>
              <a:buChar char="•"/>
            </a:pPr>
            <a:r>
              <a:rPr lang="en-US" sz="3800" strike="noStrike" u="none">
                <a:solidFill>
                  <a:srgbClr val="000000"/>
                </a:solidFill>
                <a:latin typeface="Rokkitt"/>
              </a:rPr>
              <a:t>Tài khoản &lt;Có&gt; Đánh giá: (1:n)</a:t>
            </a:r>
          </a:p>
          <a:p>
            <a:pPr algn="just" marL="820421" indent="-410210" lvl="1">
              <a:lnSpc>
                <a:spcPts val="5320"/>
              </a:lnSpc>
              <a:spcBef>
                <a:spcPct val="0"/>
              </a:spcBef>
              <a:buFont typeface="Arial"/>
              <a:buChar char="•"/>
            </a:pPr>
            <a:r>
              <a:rPr lang="en-US" sz="3800" strike="noStrike" u="none">
                <a:solidFill>
                  <a:srgbClr val="000000"/>
                </a:solidFill>
                <a:latin typeface="Rokkitt"/>
              </a:rPr>
              <a:t>Phim &lt;Có&gt; Đánh giá: (1:n)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210402" y="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43035" y="44923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346323" y="1348222"/>
            <a:ext cx="9595355" cy="8595839"/>
          </a:xfrm>
          <a:custGeom>
            <a:avLst/>
            <a:gdLst/>
            <a:ahLst/>
            <a:cxnLst/>
            <a:rect r="r" b="b" t="t" l="l"/>
            <a:pathLst>
              <a:path h="8595839" w="9595355">
                <a:moveTo>
                  <a:pt x="0" y="0"/>
                </a:moveTo>
                <a:lnTo>
                  <a:pt x="9595354" y="0"/>
                </a:lnTo>
                <a:lnTo>
                  <a:pt x="9595354" y="8595839"/>
                </a:lnTo>
                <a:lnTo>
                  <a:pt x="0" y="8595839"/>
                </a:lnTo>
                <a:lnTo>
                  <a:pt x="0" y="0"/>
                </a:lnTo>
                <a:close/>
              </a:path>
            </a:pathLst>
          </a:custGeom>
          <a:blipFill>
            <a:blip r:embed="rId6"/>
            <a:stretch>
              <a:fillRect l="0" t="0" r="0" b="0"/>
            </a:stretch>
          </a:blipFill>
        </p:spPr>
      </p:sp>
      <p:sp>
        <p:nvSpPr>
          <p:cNvPr name="TextBox 17" id="17"/>
          <p:cNvSpPr txBox="true"/>
          <p:nvPr/>
        </p:nvSpPr>
        <p:spPr>
          <a:xfrm rot="0">
            <a:off x="5652032" y="535001"/>
            <a:ext cx="12866259" cy="873125"/>
          </a:xfrm>
          <a:prstGeom prst="rect">
            <a:avLst/>
          </a:prstGeom>
        </p:spPr>
        <p:txBody>
          <a:bodyPr anchor="t" rtlCol="false" tIns="0" lIns="0" bIns="0" rIns="0">
            <a:spAutoFit/>
          </a:bodyPr>
          <a:lstStyle/>
          <a:p>
            <a:pPr algn="l">
              <a:lnSpc>
                <a:spcPts val="7000"/>
              </a:lnSpc>
            </a:pPr>
            <a:r>
              <a:rPr lang="en-US" sz="5000">
                <a:solidFill>
                  <a:srgbClr val="56AAF0"/>
                </a:solidFill>
                <a:latin typeface="Rokkitt"/>
              </a:rPr>
              <a:t>BIỂU ĐỒ ERM</a:t>
            </a:r>
          </a:p>
        </p:txBody>
      </p:sp>
      <p:sp>
        <p:nvSpPr>
          <p:cNvPr name="TextBox 18" id="18"/>
          <p:cNvSpPr txBox="true"/>
          <p:nvPr/>
        </p:nvSpPr>
        <p:spPr>
          <a:xfrm rot="0">
            <a:off x="1573956" y="813301"/>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30</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765364" y="2105219"/>
            <a:ext cx="12757273" cy="7723791"/>
          </a:xfrm>
          <a:custGeom>
            <a:avLst/>
            <a:gdLst/>
            <a:ahLst/>
            <a:cxnLst/>
            <a:rect r="r" b="b" t="t" l="l"/>
            <a:pathLst>
              <a:path h="7723791" w="12757273">
                <a:moveTo>
                  <a:pt x="0" y="0"/>
                </a:moveTo>
                <a:lnTo>
                  <a:pt x="12757272" y="0"/>
                </a:lnTo>
                <a:lnTo>
                  <a:pt x="12757272" y="7723791"/>
                </a:lnTo>
                <a:lnTo>
                  <a:pt x="0" y="7723791"/>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LOGIC</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834209" y="4126805"/>
            <a:ext cx="16619582" cy="3907848"/>
          </a:xfrm>
          <a:custGeom>
            <a:avLst/>
            <a:gdLst/>
            <a:ahLst/>
            <a:cxnLst/>
            <a:rect r="r" b="b" t="t" l="l"/>
            <a:pathLst>
              <a:path h="3907848" w="16619582">
                <a:moveTo>
                  <a:pt x="0" y="0"/>
                </a:moveTo>
                <a:lnTo>
                  <a:pt x="16619582" y="0"/>
                </a:lnTo>
                <a:lnTo>
                  <a:pt x="16619582" y="3907848"/>
                </a:lnTo>
                <a:lnTo>
                  <a:pt x="0" y="3907848"/>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LOGIC</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false" flipV="false" rot="0">
            <a:off x="-501896" y="1028700"/>
            <a:ext cx="19103600" cy="9259066"/>
          </a:xfrm>
          <a:custGeom>
            <a:avLst/>
            <a:gdLst/>
            <a:ahLst/>
            <a:cxnLst/>
            <a:rect r="r" b="b" t="t" l="l"/>
            <a:pathLst>
              <a:path h="9259066" w="19103600">
                <a:moveTo>
                  <a:pt x="0" y="0"/>
                </a:moveTo>
                <a:lnTo>
                  <a:pt x="19103601" y="0"/>
                </a:lnTo>
                <a:lnTo>
                  <a:pt x="19103601" y="9259066"/>
                </a:lnTo>
                <a:lnTo>
                  <a:pt x="0" y="9259066"/>
                </a:lnTo>
                <a:lnTo>
                  <a:pt x="0" y="0"/>
                </a:lnTo>
                <a:close/>
              </a:path>
            </a:pathLst>
          </a:custGeom>
          <a:blipFill>
            <a:blip r:embed="rId2"/>
            <a:stretch>
              <a:fillRect l="0" t="0" r="0" b="0"/>
            </a:stretch>
          </a:blipFill>
        </p:spPr>
      </p:sp>
      <p:sp>
        <p:nvSpPr>
          <p:cNvPr name="TextBox 15" id="15"/>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LOGIC</a:t>
            </a: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33</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097741" y="3007824"/>
            <a:ext cx="13975686" cy="5714898"/>
          </a:xfrm>
          <a:custGeom>
            <a:avLst/>
            <a:gdLst/>
            <a:ahLst/>
            <a:cxnLst/>
            <a:rect r="r" b="b" t="t" l="l"/>
            <a:pathLst>
              <a:path h="5714898" w="13975686">
                <a:moveTo>
                  <a:pt x="0" y="0"/>
                </a:moveTo>
                <a:lnTo>
                  <a:pt x="13975686" y="0"/>
                </a:lnTo>
                <a:lnTo>
                  <a:pt x="13975686" y="5714898"/>
                </a:lnTo>
                <a:lnTo>
                  <a:pt x="0" y="5714898"/>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96179" y="3096871"/>
            <a:ext cx="15514738" cy="5684790"/>
          </a:xfrm>
          <a:custGeom>
            <a:avLst/>
            <a:gdLst/>
            <a:ahLst/>
            <a:cxnLst/>
            <a:rect r="r" b="b" t="t" l="l"/>
            <a:pathLst>
              <a:path h="5684790" w="15514738">
                <a:moveTo>
                  <a:pt x="0" y="0"/>
                </a:moveTo>
                <a:lnTo>
                  <a:pt x="15514738" y="0"/>
                </a:lnTo>
                <a:lnTo>
                  <a:pt x="15514738" y="5684789"/>
                </a:lnTo>
                <a:lnTo>
                  <a:pt x="0" y="5684789"/>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35</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203790" y="2969133"/>
            <a:ext cx="15880419" cy="5361165"/>
          </a:xfrm>
          <a:custGeom>
            <a:avLst/>
            <a:gdLst/>
            <a:ahLst/>
            <a:cxnLst/>
            <a:rect r="r" b="b" t="t" l="l"/>
            <a:pathLst>
              <a:path h="5361165" w="15880419">
                <a:moveTo>
                  <a:pt x="0" y="0"/>
                </a:moveTo>
                <a:lnTo>
                  <a:pt x="15880420" y="0"/>
                </a:lnTo>
                <a:lnTo>
                  <a:pt x="15880420" y="5361165"/>
                </a:lnTo>
                <a:lnTo>
                  <a:pt x="0" y="5361165"/>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36</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96179" y="3603814"/>
            <a:ext cx="15967874" cy="3079373"/>
          </a:xfrm>
          <a:custGeom>
            <a:avLst/>
            <a:gdLst/>
            <a:ahLst/>
            <a:cxnLst/>
            <a:rect r="r" b="b" t="t" l="l"/>
            <a:pathLst>
              <a:path h="3079373" w="15967874">
                <a:moveTo>
                  <a:pt x="0" y="0"/>
                </a:moveTo>
                <a:lnTo>
                  <a:pt x="15967874" y="0"/>
                </a:lnTo>
                <a:lnTo>
                  <a:pt x="15967874" y="3079372"/>
                </a:lnTo>
                <a:lnTo>
                  <a:pt x="0" y="3079372"/>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37</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340008" y="2105219"/>
            <a:ext cx="11075913" cy="7854857"/>
          </a:xfrm>
          <a:custGeom>
            <a:avLst/>
            <a:gdLst/>
            <a:ahLst/>
            <a:cxnLst/>
            <a:rect r="r" b="b" t="t" l="l"/>
            <a:pathLst>
              <a:path h="7854857" w="11075913">
                <a:moveTo>
                  <a:pt x="0" y="0"/>
                </a:moveTo>
                <a:lnTo>
                  <a:pt x="11075913" y="0"/>
                </a:lnTo>
                <a:lnTo>
                  <a:pt x="11075913" y="7854857"/>
                </a:lnTo>
                <a:lnTo>
                  <a:pt x="0" y="7854857"/>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345821" y="2000371"/>
            <a:ext cx="8930631" cy="4075615"/>
          </a:xfrm>
          <a:custGeom>
            <a:avLst/>
            <a:gdLst/>
            <a:ahLst/>
            <a:cxnLst/>
            <a:rect r="r" b="b" t="t" l="l"/>
            <a:pathLst>
              <a:path h="4075615" w="8930631">
                <a:moveTo>
                  <a:pt x="0" y="0"/>
                </a:moveTo>
                <a:lnTo>
                  <a:pt x="8930630" y="0"/>
                </a:lnTo>
                <a:lnTo>
                  <a:pt x="8930630" y="4075615"/>
                </a:lnTo>
                <a:lnTo>
                  <a:pt x="0" y="4075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88814" y="2902113"/>
            <a:ext cx="2486880" cy="2153526"/>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p:spPr>
        </p:sp>
      </p:grpSp>
      <p:sp>
        <p:nvSpPr>
          <p:cNvPr name="Freeform 5" id="5"/>
          <p:cNvSpPr/>
          <p:nvPr/>
        </p:nvSpPr>
        <p:spPr>
          <a:xfrm flipH="false" flipV="false" rot="0">
            <a:off x="10069381" y="2095028"/>
            <a:ext cx="8218619" cy="3750679"/>
          </a:xfrm>
          <a:custGeom>
            <a:avLst/>
            <a:gdLst/>
            <a:ahLst/>
            <a:cxnLst/>
            <a:rect r="r" b="b" t="t" l="l"/>
            <a:pathLst>
              <a:path h="3750679" w="8218619">
                <a:moveTo>
                  <a:pt x="0" y="0"/>
                </a:moveTo>
                <a:lnTo>
                  <a:pt x="8218619" y="0"/>
                </a:lnTo>
                <a:lnTo>
                  <a:pt x="8218619" y="3750679"/>
                </a:lnTo>
                <a:lnTo>
                  <a:pt x="0" y="3750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74159" y="2945749"/>
            <a:ext cx="2386098" cy="2066253"/>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36663" r="0" b="-36663"/>
              </a:stretch>
            </a:blipFill>
          </p:spPr>
        </p:sp>
      </p:grpSp>
      <p:sp>
        <p:nvSpPr>
          <p:cNvPr name="Freeform 8" id="8"/>
          <p:cNvSpPr/>
          <p:nvPr/>
        </p:nvSpPr>
        <p:spPr>
          <a:xfrm flipH="false" flipV="false" rot="-10800000">
            <a:off x="14003938" y="-418280"/>
            <a:ext cx="6767604" cy="3781399"/>
          </a:xfrm>
          <a:custGeom>
            <a:avLst/>
            <a:gdLst/>
            <a:ahLst/>
            <a:cxnLst/>
            <a:rect r="r" b="b" t="t" l="l"/>
            <a:pathLst>
              <a:path h="3781399" w="6767604">
                <a:moveTo>
                  <a:pt x="0" y="0"/>
                </a:moveTo>
                <a:lnTo>
                  <a:pt x="6767604" y="0"/>
                </a:lnTo>
                <a:lnTo>
                  <a:pt x="6767604" y="3781399"/>
                </a:lnTo>
                <a:lnTo>
                  <a:pt x="0" y="3781399"/>
                </a:lnTo>
                <a:lnTo>
                  <a:pt x="0" y="0"/>
                </a:lnTo>
                <a:close/>
              </a:path>
            </a:pathLst>
          </a:custGeom>
          <a:blipFill>
            <a:blip r:embed="rId6">
              <a:alphaModFix amt="69000"/>
            </a:blip>
            <a:stretch>
              <a:fillRect l="0" t="0" r="0" b="0"/>
            </a:stretch>
          </a:blipFill>
        </p:spPr>
      </p:sp>
      <p:sp>
        <p:nvSpPr>
          <p:cNvPr name="TextBox 9" id="9"/>
          <p:cNvSpPr txBox="true"/>
          <p:nvPr/>
        </p:nvSpPr>
        <p:spPr>
          <a:xfrm rot="0">
            <a:off x="2001278" y="6456986"/>
            <a:ext cx="6825625" cy="2611120"/>
          </a:xfrm>
          <a:prstGeom prst="rect">
            <a:avLst/>
          </a:prstGeom>
        </p:spPr>
        <p:txBody>
          <a:bodyPr anchor="t" rtlCol="false" tIns="0" lIns="0" bIns="0" rIns="0">
            <a:spAutoFit/>
          </a:bodyPr>
          <a:lstStyle/>
          <a:p>
            <a:pPr algn="l" marL="798826" indent="-399413" lvl="1">
              <a:lnSpc>
                <a:spcPts val="5179"/>
              </a:lnSpc>
              <a:buFont typeface="Arial"/>
              <a:buChar char="•"/>
            </a:pPr>
            <a:r>
              <a:rPr lang="en-US" sz="3699" spc="14">
                <a:solidFill>
                  <a:srgbClr val="3275C5"/>
                </a:solidFill>
                <a:latin typeface="Rokkitt"/>
              </a:rPr>
              <a:t>Mô tả hệ thống, nghiệp vụ, chức năng và cách dùng.</a:t>
            </a:r>
          </a:p>
          <a:p>
            <a:pPr algn="l" marL="798826" indent="-399413" lvl="1">
              <a:lnSpc>
                <a:spcPts val="5179"/>
              </a:lnSpc>
              <a:buFont typeface="Arial"/>
              <a:buChar char="•"/>
            </a:pPr>
            <a:r>
              <a:rPr lang="en-US" sz="3699" spc="14">
                <a:solidFill>
                  <a:srgbClr val="3275C5"/>
                </a:solidFill>
                <a:latin typeface="Rokkitt"/>
              </a:rPr>
              <a:t>Thiết kế cơ sở dữ liệu mức khái niệm, logic và vật lý.</a:t>
            </a:r>
          </a:p>
        </p:txBody>
      </p:sp>
      <p:sp>
        <p:nvSpPr>
          <p:cNvPr name="TextBox 10" id="10"/>
          <p:cNvSpPr txBox="true"/>
          <p:nvPr/>
        </p:nvSpPr>
        <p:spPr>
          <a:xfrm rot="0">
            <a:off x="4222517" y="3236516"/>
            <a:ext cx="4604387" cy="1508075"/>
          </a:xfrm>
          <a:prstGeom prst="rect">
            <a:avLst/>
          </a:prstGeom>
        </p:spPr>
        <p:txBody>
          <a:bodyPr anchor="t" rtlCol="false" tIns="0" lIns="0" bIns="0" rIns="0">
            <a:spAutoFit/>
          </a:bodyPr>
          <a:lstStyle/>
          <a:p>
            <a:pPr algn="ctr">
              <a:lnSpc>
                <a:spcPts val="5990"/>
              </a:lnSpc>
            </a:pPr>
            <a:r>
              <a:rPr lang="en-US" sz="4278" spc="213">
                <a:solidFill>
                  <a:srgbClr val="FCFEFF"/>
                </a:solidFill>
                <a:latin typeface="Rokkitt"/>
              </a:rPr>
              <a:t>ĐỊNH HƯỚNG VÀ THIẾT KẾ</a:t>
            </a:r>
          </a:p>
        </p:txBody>
      </p:sp>
      <p:sp>
        <p:nvSpPr>
          <p:cNvPr name="TextBox 11" id="11"/>
          <p:cNvSpPr txBox="true"/>
          <p:nvPr/>
        </p:nvSpPr>
        <p:spPr>
          <a:xfrm rot="0">
            <a:off x="14003938" y="3185507"/>
            <a:ext cx="3552468" cy="1491488"/>
          </a:xfrm>
          <a:prstGeom prst="rect">
            <a:avLst/>
          </a:prstGeom>
        </p:spPr>
        <p:txBody>
          <a:bodyPr anchor="t" rtlCol="false" tIns="0" lIns="0" bIns="0" rIns="0">
            <a:spAutoFit/>
          </a:bodyPr>
          <a:lstStyle/>
          <a:p>
            <a:pPr algn="ctr">
              <a:lnSpc>
                <a:spcPts val="5992"/>
              </a:lnSpc>
            </a:pPr>
            <a:r>
              <a:rPr lang="en-US" sz="4280" spc="214">
                <a:solidFill>
                  <a:srgbClr val="FCFEFF"/>
                </a:solidFill>
                <a:latin typeface="Rokkitt"/>
              </a:rPr>
              <a:t>HIỆN THỰC HÓA</a:t>
            </a:r>
          </a:p>
        </p:txBody>
      </p:sp>
      <p:sp>
        <p:nvSpPr>
          <p:cNvPr name="TextBox 12" id="12"/>
          <p:cNvSpPr txBox="true"/>
          <p:nvPr/>
        </p:nvSpPr>
        <p:spPr>
          <a:xfrm rot="0">
            <a:off x="10974159" y="6760107"/>
            <a:ext cx="5619715" cy="622935"/>
          </a:xfrm>
          <a:prstGeom prst="rect">
            <a:avLst/>
          </a:prstGeom>
        </p:spPr>
        <p:txBody>
          <a:bodyPr anchor="t" rtlCol="false" tIns="0" lIns="0" bIns="0" rIns="0">
            <a:spAutoFit/>
          </a:bodyPr>
          <a:lstStyle/>
          <a:p>
            <a:pPr algn="l" marL="777237" indent="-388618" lvl="1">
              <a:lnSpc>
                <a:spcPts val="5039"/>
              </a:lnSpc>
              <a:buFont typeface="Arial"/>
              <a:buChar char="•"/>
            </a:pPr>
            <a:r>
              <a:rPr lang="en-US" sz="3599" spc="14">
                <a:solidFill>
                  <a:srgbClr val="3275C5"/>
                </a:solidFill>
                <a:latin typeface="Rokkitt"/>
              </a:rPr>
              <a:t>Thực hiện bằng SQL</a:t>
            </a:r>
          </a:p>
        </p:txBody>
      </p:sp>
      <p:sp>
        <p:nvSpPr>
          <p:cNvPr name="TextBox 13" id="13"/>
          <p:cNvSpPr txBox="true"/>
          <p:nvPr/>
        </p:nvSpPr>
        <p:spPr>
          <a:xfrm rot="0">
            <a:off x="6524710" y="717078"/>
            <a:ext cx="5642498"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Rokkitt Bold"/>
              </a:rPr>
              <a:t>MỤC TIÊU</a:t>
            </a:r>
          </a:p>
        </p:txBody>
      </p:sp>
      <p:sp>
        <p:nvSpPr>
          <p:cNvPr name="Freeform 14" id="14"/>
          <p:cNvSpPr/>
          <p:nvPr/>
        </p:nvSpPr>
        <p:spPr>
          <a:xfrm flipH="true" flipV="true" rot="-10800000">
            <a:off x="-203655" y="7617860"/>
            <a:ext cx="5871820" cy="3280879"/>
          </a:xfrm>
          <a:custGeom>
            <a:avLst/>
            <a:gdLst/>
            <a:ahLst/>
            <a:cxnLst/>
            <a:rect r="r" b="b" t="t" l="l"/>
            <a:pathLst>
              <a:path h="3280879" w="5871820">
                <a:moveTo>
                  <a:pt x="5871820" y="3280880"/>
                </a:moveTo>
                <a:lnTo>
                  <a:pt x="0" y="3280880"/>
                </a:lnTo>
                <a:lnTo>
                  <a:pt x="0" y="0"/>
                </a:lnTo>
                <a:lnTo>
                  <a:pt x="5871820" y="0"/>
                </a:lnTo>
                <a:lnTo>
                  <a:pt x="5871820" y="3280880"/>
                </a:lnTo>
                <a:close/>
              </a:path>
            </a:pathLst>
          </a:custGeom>
          <a:blipFill>
            <a:blip r:embed="rId6">
              <a:alphaModFix amt="69000"/>
            </a:blip>
            <a:stretch>
              <a:fillRect l="0" t="0" r="0" b="0"/>
            </a:stretch>
          </a:blipFill>
        </p:spPr>
      </p:sp>
      <p:sp>
        <p:nvSpPr>
          <p:cNvPr name="TextBox 15" id="15"/>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45744" y="3874843"/>
            <a:ext cx="16213556" cy="2925445"/>
          </a:xfrm>
          <a:custGeom>
            <a:avLst/>
            <a:gdLst/>
            <a:ahLst/>
            <a:cxnLst/>
            <a:rect r="r" b="b" t="t" l="l"/>
            <a:pathLst>
              <a:path h="2925445" w="16213556">
                <a:moveTo>
                  <a:pt x="0" y="0"/>
                </a:moveTo>
                <a:lnTo>
                  <a:pt x="16213556" y="0"/>
                </a:lnTo>
                <a:lnTo>
                  <a:pt x="16213556" y="2925444"/>
                </a:lnTo>
                <a:lnTo>
                  <a:pt x="0" y="2925444"/>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39</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48881" y="2657669"/>
            <a:ext cx="15990238" cy="6954035"/>
          </a:xfrm>
          <a:custGeom>
            <a:avLst/>
            <a:gdLst/>
            <a:ahLst/>
            <a:cxnLst/>
            <a:rect r="r" b="b" t="t" l="l"/>
            <a:pathLst>
              <a:path h="6954035" w="15990238">
                <a:moveTo>
                  <a:pt x="0" y="0"/>
                </a:moveTo>
                <a:lnTo>
                  <a:pt x="15990238" y="0"/>
                </a:lnTo>
                <a:lnTo>
                  <a:pt x="15990238" y="6954035"/>
                </a:lnTo>
                <a:lnTo>
                  <a:pt x="0" y="6954035"/>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40</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51771" y="2400494"/>
            <a:ext cx="15601256" cy="7338296"/>
          </a:xfrm>
          <a:custGeom>
            <a:avLst/>
            <a:gdLst/>
            <a:ahLst/>
            <a:cxnLst/>
            <a:rect r="r" b="b" t="t" l="l"/>
            <a:pathLst>
              <a:path h="7338296" w="15601256">
                <a:moveTo>
                  <a:pt x="0" y="0"/>
                </a:moveTo>
                <a:lnTo>
                  <a:pt x="15601256" y="0"/>
                </a:lnTo>
                <a:lnTo>
                  <a:pt x="15601256" y="7338296"/>
                </a:lnTo>
                <a:lnTo>
                  <a:pt x="0" y="7338296"/>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41</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443903" y="2359180"/>
            <a:ext cx="13400194" cy="7558605"/>
          </a:xfrm>
          <a:custGeom>
            <a:avLst/>
            <a:gdLst/>
            <a:ahLst/>
            <a:cxnLst/>
            <a:rect r="r" b="b" t="t" l="l"/>
            <a:pathLst>
              <a:path h="7558605" w="13400194">
                <a:moveTo>
                  <a:pt x="0" y="0"/>
                </a:moveTo>
                <a:lnTo>
                  <a:pt x="13400194" y="0"/>
                </a:lnTo>
                <a:lnTo>
                  <a:pt x="13400194" y="7558605"/>
                </a:lnTo>
                <a:lnTo>
                  <a:pt x="0" y="7558605"/>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38915"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42</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01009" y="3558557"/>
            <a:ext cx="16885981" cy="4873422"/>
          </a:xfrm>
          <a:custGeom>
            <a:avLst/>
            <a:gdLst/>
            <a:ahLst/>
            <a:cxnLst/>
            <a:rect r="r" b="b" t="t" l="l"/>
            <a:pathLst>
              <a:path h="4873422" w="16885981">
                <a:moveTo>
                  <a:pt x="0" y="0"/>
                </a:moveTo>
                <a:lnTo>
                  <a:pt x="16885982" y="0"/>
                </a:lnTo>
                <a:lnTo>
                  <a:pt x="16885982" y="4873422"/>
                </a:lnTo>
                <a:lnTo>
                  <a:pt x="0" y="4873422"/>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45744" y="3179469"/>
            <a:ext cx="16320116" cy="6078831"/>
          </a:xfrm>
          <a:custGeom>
            <a:avLst/>
            <a:gdLst/>
            <a:ahLst/>
            <a:cxnLst/>
            <a:rect r="r" b="b" t="t" l="l"/>
            <a:pathLst>
              <a:path h="6078831" w="16320116">
                <a:moveTo>
                  <a:pt x="0" y="0"/>
                </a:moveTo>
                <a:lnTo>
                  <a:pt x="16320116" y="0"/>
                </a:lnTo>
                <a:lnTo>
                  <a:pt x="16320116" y="6078831"/>
                </a:lnTo>
                <a:lnTo>
                  <a:pt x="0" y="6078831"/>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44</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09532" y="2657669"/>
            <a:ext cx="16868937" cy="6299428"/>
          </a:xfrm>
          <a:custGeom>
            <a:avLst/>
            <a:gdLst/>
            <a:ahLst/>
            <a:cxnLst/>
            <a:rect r="r" b="b" t="t" l="l"/>
            <a:pathLst>
              <a:path h="6299428" w="16868937">
                <a:moveTo>
                  <a:pt x="0" y="0"/>
                </a:moveTo>
                <a:lnTo>
                  <a:pt x="16868936" y="0"/>
                </a:lnTo>
                <a:lnTo>
                  <a:pt x="16868936" y="6299428"/>
                </a:lnTo>
                <a:lnTo>
                  <a:pt x="0" y="6299428"/>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45</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06518" y="3861305"/>
            <a:ext cx="17274963" cy="3923172"/>
          </a:xfrm>
          <a:custGeom>
            <a:avLst/>
            <a:gdLst/>
            <a:ahLst/>
            <a:cxnLst/>
            <a:rect r="r" b="b" t="t" l="l"/>
            <a:pathLst>
              <a:path h="3923172" w="17274963">
                <a:moveTo>
                  <a:pt x="0" y="0"/>
                </a:moveTo>
                <a:lnTo>
                  <a:pt x="17274964" y="0"/>
                </a:lnTo>
                <a:lnTo>
                  <a:pt x="17274964" y="3923173"/>
                </a:lnTo>
                <a:lnTo>
                  <a:pt x="0" y="3923173"/>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46</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00290" y="3658425"/>
            <a:ext cx="16887421" cy="2970149"/>
          </a:xfrm>
          <a:custGeom>
            <a:avLst/>
            <a:gdLst/>
            <a:ahLst/>
            <a:cxnLst/>
            <a:rect r="r" b="b" t="t" l="l"/>
            <a:pathLst>
              <a:path h="2970149" w="16887421">
                <a:moveTo>
                  <a:pt x="0" y="0"/>
                </a:moveTo>
                <a:lnTo>
                  <a:pt x="16887420" y="0"/>
                </a:lnTo>
                <a:lnTo>
                  <a:pt x="16887420" y="2970150"/>
                </a:lnTo>
                <a:lnTo>
                  <a:pt x="0" y="2970150"/>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47</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57799" y="3777487"/>
            <a:ext cx="16972401" cy="3982232"/>
          </a:xfrm>
          <a:custGeom>
            <a:avLst/>
            <a:gdLst/>
            <a:ahLst/>
            <a:cxnLst/>
            <a:rect r="r" b="b" t="t" l="l"/>
            <a:pathLst>
              <a:path h="3982232" w="16972401">
                <a:moveTo>
                  <a:pt x="0" y="0"/>
                </a:moveTo>
                <a:lnTo>
                  <a:pt x="16972402" y="0"/>
                </a:lnTo>
                <a:lnTo>
                  <a:pt x="16972402" y="3982233"/>
                </a:lnTo>
                <a:lnTo>
                  <a:pt x="0" y="3982233"/>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396179" y="2569111"/>
            <a:ext cx="3685128" cy="5522671"/>
          </a:xfrm>
          <a:custGeom>
            <a:avLst/>
            <a:gdLst/>
            <a:ahLst/>
            <a:cxnLst/>
            <a:rect r="r" b="b" t="t" l="l"/>
            <a:pathLst>
              <a:path h="5522671" w="3685128">
                <a:moveTo>
                  <a:pt x="0" y="0"/>
                </a:moveTo>
                <a:lnTo>
                  <a:pt x="3685127" y="0"/>
                </a:lnTo>
                <a:lnTo>
                  <a:pt x="3685127" y="5522671"/>
                </a:lnTo>
                <a:lnTo>
                  <a:pt x="0" y="5522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24652" y="4026953"/>
            <a:ext cx="3638696" cy="5453086"/>
          </a:xfrm>
          <a:custGeom>
            <a:avLst/>
            <a:gdLst/>
            <a:ahLst/>
            <a:cxnLst/>
            <a:rect r="r" b="b" t="t" l="l"/>
            <a:pathLst>
              <a:path h="5453086" w="3638696">
                <a:moveTo>
                  <a:pt x="0" y="0"/>
                </a:moveTo>
                <a:lnTo>
                  <a:pt x="3638696" y="0"/>
                </a:lnTo>
                <a:lnTo>
                  <a:pt x="3638696" y="5453086"/>
                </a:lnTo>
                <a:lnTo>
                  <a:pt x="0" y="5453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97877" y="3184565"/>
            <a:ext cx="1281730" cy="1223470"/>
          </a:xfrm>
          <a:custGeom>
            <a:avLst/>
            <a:gdLst/>
            <a:ahLst/>
            <a:cxnLst/>
            <a:rect r="r" b="b" t="t" l="l"/>
            <a:pathLst>
              <a:path h="1223470" w="1281730">
                <a:moveTo>
                  <a:pt x="0" y="0"/>
                </a:moveTo>
                <a:lnTo>
                  <a:pt x="1281731" y="0"/>
                </a:lnTo>
                <a:lnTo>
                  <a:pt x="1281731" y="1223470"/>
                </a:lnTo>
                <a:lnTo>
                  <a:pt x="0" y="1223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24802" y="4738807"/>
            <a:ext cx="1312104" cy="1183279"/>
          </a:xfrm>
          <a:custGeom>
            <a:avLst/>
            <a:gdLst/>
            <a:ahLst/>
            <a:cxnLst/>
            <a:rect r="r" b="b" t="t" l="l"/>
            <a:pathLst>
              <a:path h="1183279" w="1312104">
                <a:moveTo>
                  <a:pt x="0" y="0"/>
                </a:moveTo>
                <a:lnTo>
                  <a:pt x="1312104" y="0"/>
                </a:lnTo>
                <a:lnTo>
                  <a:pt x="1312104" y="1183279"/>
                </a:lnTo>
                <a:lnTo>
                  <a:pt x="0" y="11832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006574" y="-369454"/>
            <a:ext cx="7009358" cy="1159703"/>
            <a:chOff x="0" y="0"/>
            <a:chExt cx="1250766" cy="206940"/>
          </a:xfrm>
        </p:grpSpPr>
        <p:sp>
          <p:nvSpPr>
            <p:cNvPr name="Freeform 7" id="7"/>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748459" y="508418"/>
            <a:ext cx="3144637" cy="520282"/>
            <a:chOff x="0" y="0"/>
            <a:chExt cx="1250766" cy="206940"/>
          </a:xfrm>
        </p:grpSpPr>
        <p:sp>
          <p:nvSpPr>
            <p:cNvPr name="Freeform 10" id="10"/>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4410002" y="-369454"/>
            <a:ext cx="7009358" cy="1138013"/>
            <a:chOff x="0" y="0"/>
            <a:chExt cx="812800" cy="131963"/>
          </a:xfrm>
        </p:grpSpPr>
        <p:sp>
          <p:nvSpPr>
            <p:cNvPr name="Freeform 13" id="13"/>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4" id="14"/>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16629956" y="508418"/>
            <a:ext cx="3144637" cy="520282"/>
            <a:chOff x="0" y="0"/>
            <a:chExt cx="812800" cy="134478"/>
          </a:xfrm>
        </p:grpSpPr>
        <p:sp>
          <p:nvSpPr>
            <p:cNvPr name="Freeform 16" id="16"/>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7" id="17"/>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8" id="18"/>
          <p:cNvSpPr/>
          <p:nvPr/>
        </p:nvSpPr>
        <p:spPr>
          <a:xfrm flipH="false" flipV="false" rot="0">
            <a:off x="13211248" y="2501899"/>
            <a:ext cx="3638696" cy="5453086"/>
          </a:xfrm>
          <a:custGeom>
            <a:avLst/>
            <a:gdLst/>
            <a:ahLst/>
            <a:cxnLst/>
            <a:rect r="r" b="b" t="t" l="l"/>
            <a:pathLst>
              <a:path h="5453086" w="3638696">
                <a:moveTo>
                  <a:pt x="0" y="0"/>
                </a:moveTo>
                <a:lnTo>
                  <a:pt x="3638696" y="0"/>
                </a:lnTo>
                <a:lnTo>
                  <a:pt x="3638696" y="5453087"/>
                </a:lnTo>
                <a:lnTo>
                  <a:pt x="0" y="5453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4293562" y="2947975"/>
            <a:ext cx="1596687" cy="1596687"/>
          </a:xfrm>
          <a:custGeom>
            <a:avLst/>
            <a:gdLst/>
            <a:ahLst/>
            <a:cxnLst/>
            <a:rect r="r" b="b" t="t" l="l"/>
            <a:pathLst>
              <a:path h="1596687" w="1596687">
                <a:moveTo>
                  <a:pt x="0" y="0"/>
                </a:moveTo>
                <a:lnTo>
                  <a:pt x="1596687" y="0"/>
                </a:lnTo>
                <a:lnTo>
                  <a:pt x="1596687" y="1596687"/>
                </a:lnTo>
                <a:lnTo>
                  <a:pt x="0" y="1596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920248" y="5851997"/>
            <a:ext cx="2618537" cy="1758950"/>
          </a:xfrm>
          <a:prstGeom prst="rect">
            <a:avLst/>
          </a:prstGeom>
        </p:spPr>
        <p:txBody>
          <a:bodyPr anchor="t" rtlCol="false" tIns="0" lIns="0" bIns="0" rIns="0">
            <a:spAutoFit/>
          </a:bodyPr>
          <a:lstStyle/>
          <a:p>
            <a:pPr algn="ctr">
              <a:lnSpc>
                <a:spcPts val="7000"/>
              </a:lnSpc>
            </a:pPr>
            <a:r>
              <a:rPr lang="en-US" sz="5000" spc="20">
                <a:solidFill>
                  <a:srgbClr val="3275C5"/>
                </a:solidFill>
                <a:latin typeface="Rokkitt"/>
              </a:rPr>
              <a:t>Giới thiệu hệ thống</a:t>
            </a:r>
          </a:p>
        </p:txBody>
      </p:sp>
      <p:sp>
        <p:nvSpPr>
          <p:cNvPr name="TextBox 21" id="21"/>
          <p:cNvSpPr txBox="true"/>
          <p:nvPr/>
        </p:nvSpPr>
        <p:spPr>
          <a:xfrm rot="0">
            <a:off x="2701346" y="866775"/>
            <a:ext cx="12866259"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Rokkitt"/>
              </a:rPr>
              <a:t>NỘI DUNG</a:t>
            </a:r>
          </a:p>
        </p:txBody>
      </p:sp>
      <p:sp>
        <p:nvSpPr>
          <p:cNvPr name="TextBox 22" id="22"/>
          <p:cNvSpPr txBox="true"/>
          <p:nvPr/>
        </p:nvSpPr>
        <p:spPr>
          <a:xfrm rot="0">
            <a:off x="7759070" y="6673988"/>
            <a:ext cx="2843569" cy="2644775"/>
          </a:xfrm>
          <a:prstGeom prst="rect">
            <a:avLst/>
          </a:prstGeom>
        </p:spPr>
        <p:txBody>
          <a:bodyPr anchor="t" rtlCol="false" tIns="0" lIns="0" bIns="0" rIns="0">
            <a:spAutoFit/>
          </a:bodyPr>
          <a:lstStyle/>
          <a:p>
            <a:pPr algn="ctr">
              <a:lnSpc>
                <a:spcPts val="7000"/>
              </a:lnSpc>
            </a:pPr>
            <a:r>
              <a:rPr lang="en-US" sz="5000" spc="20">
                <a:solidFill>
                  <a:srgbClr val="3275C5"/>
                </a:solidFill>
                <a:latin typeface="Rokkitt"/>
              </a:rPr>
              <a:t>Thiết kế cơ sở dữ liệu</a:t>
            </a:r>
          </a:p>
        </p:txBody>
      </p:sp>
      <p:sp>
        <p:nvSpPr>
          <p:cNvPr name="TextBox 23" id="23"/>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a:t>
            </a:r>
          </a:p>
        </p:txBody>
      </p:sp>
      <p:sp>
        <p:nvSpPr>
          <p:cNvPr name="TextBox 24" id="24"/>
          <p:cNvSpPr txBox="true"/>
          <p:nvPr/>
        </p:nvSpPr>
        <p:spPr>
          <a:xfrm rot="0">
            <a:off x="13388824" y="5029200"/>
            <a:ext cx="3241132" cy="2644775"/>
          </a:xfrm>
          <a:prstGeom prst="rect">
            <a:avLst/>
          </a:prstGeom>
        </p:spPr>
        <p:txBody>
          <a:bodyPr anchor="t" rtlCol="false" tIns="0" lIns="0" bIns="0" rIns="0">
            <a:spAutoFit/>
          </a:bodyPr>
          <a:lstStyle/>
          <a:p>
            <a:pPr algn="ctr">
              <a:lnSpc>
                <a:spcPts val="7000"/>
              </a:lnSpc>
            </a:pPr>
            <a:r>
              <a:rPr lang="en-US" sz="5000" spc="20">
                <a:solidFill>
                  <a:srgbClr val="3275C5"/>
                </a:solidFill>
                <a:latin typeface="Rokkitt"/>
              </a:rPr>
              <a:t>Hiện thực hóa bằng SQL Server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32687" y="3786030"/>
            <a:ext cx="17222625" cy="4138603"/>
          </a:xfrm>
          <a:custGeom>
            <a:avLst/>
            <a:gdLst/>
            <a:ahLst/>
            <a:cxnLst/>
            <a:rect r="r" b="b" t="t" l="l"/>
            <a:pathLst>
              <a:path h="4138603" w="17222625">
                <a:moveTo>
                  <a:pt x="0" y="0"/>
                </a:moveTo>
                <a:lnTo>
                  <a:pt x="17222626" y="0"/>
                </a:lnTo>
                <a:lnTo>
                  <a:pt x="17222626" y="4138603"/>
                </a:lnTo>
                <a:lnTo>
                  <a:pt x="0" y="4138603"/>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49</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30781" y="3390069"/>
            <a:ext cx="17026438" cy="4660988"/>
          </a:xfrm>
          <a:custGeom>
            <a:avLst/>
            <a:gdLst/>
            <a:ahLst/>
            <a:cxnLst/>
            <a:rect r="r" b="b" t="t" l="l"/>
            <a:pathLst>
              <a:path h="4660988" w="17026438">
                <a:moveTo>
                  <a:pt x="0" y="0"/>
                </a:moveTo>
                <a:lnTo>
                  <a:pt x="17026438" y="0"/>
                </a:lnTo>
                <a:lnTo>
                  <a:pt x="17026438" y="4660988"/>
                </a:lnTo>
                <a:lnTo>
                  <a:pt x="0" y="4660988"/>
                </a:lnTo>
                <a:lnTo>
                  <a:pt x="0" y="0"/>
                </a:lnTo>
                <a:close/>
              </a:path>
            </a:pathLst>
          </a:custGeom>
          <a:blipFill>
            <a:blip r:embed="rId6"/>
            <a:stretch>
              <a:fillRect l="0" t="0" r="0" b="0"/>
            </a:stretch>
          </a:blipFill>
        </p:spPr>
      </p:sp>
      <p:sp>
        <p:nvSpPr>
          <p:cNvPr name="TextBox 17" id="17"/>
          <p:cNvSpPr txBox="true"/>
          <p:nvPr/>
        </p:nvSpPr>
        <p:spPr>
          <a:xfrm rot="0">
            <a:off x="1635877" y="1254346"/>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MỨC VẬT LÝ</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50</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816436" y="655437"/>
            <a:ext cx="12595017" cy="9355916"/>
          </a:xfrm>
          <a:custGeom>
            <a:avLst/>
            <a:gdLst/>
            <a:ahLst/>
            <a:cxnLst/>
            <a:rect r="r" b="b" t="t" l="l"/>
            <a:pathLst>
              <a:path h="9355916" w="12595017">
                <a:moveTo>
                  <a:pt x="0" y="0"/>
                </a:moveTo>
                <a:lnTo>
                  <a:pt x="12595017" y="0"/>
                </a:lnTo>
                <a:lnTo>
                  <a:pt x="12595017" y="9355916"/>
                </a:lnTo>
                <a:lnTo>
                  <a:pt x="0" y="9355916"/>
                </a:lnTo>
                <a:lnTo>
                  <a:pt x="0" y="0"/>
                </a:lnTo>
                <a:close/>
              </a:path>
            </a:pathLst>
          </a:custGeom>
          <a:blipFill>
            <a:blip r:embed="rId6"/>
            <a:stretch>
              <a:fillRect l="0" t="0" r="0"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51</a:t>
            </a:r>
          </a:p>
        </p:txBody>
      </p:sp>
      <p:sp>
        <p:nvSpPr>
          <p:cNvPr name="TextBox 19" id="19"/>
          <p:cNvSpPr txBox="true"/>
          <p:nvPr/>
        </p:nvSpPr>
        <p:spPr>
          <a:xfrm rot="0">
            <a:off x="191380" y="2486219"/>
            <a:ext cx="4491706" cy="10026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GIÁM ĐỐC</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683086" y="935308"/>
            <a:ext cx="12986269" cy="8671255"/>
          </a:xfrm>
          <a:custGeom>
            <a:avLst/>
            <a:gdLst/>
            <a:ahLst/>
            <a:cxnLst/>
            <a:rect r="r" b="b" t="t" l="l"/>
            <a:pathLst>
              <a:path h="8671255" w="12986269">
                <a:moveTo>
                  <a:pt x="0" y="0"/>
                </a:moveTo>
                <a:lnTo>
                  <a:pt x="12986270" y="0"/>
                </a:lnTo>
                <a:lnTo>
                  <a:pt x="12986270" y="8671255"/>
                </a:lnTo>
                <a:lnTo>
                  <a:pt x="0" y="8671255"/>
                </a:lnTo>
                <a:lnTo>
                  <a:pt x="0" y="0"/>
                </a:lnTo>
                <a:close/>
              </a:path>
            </a:pathLst>
          </a:custGeom>
          <a:blipFill>
            <a:blip r:embed="rId6"/>
            <a:stretch>
              <a:fillRect l="0" t="0" r="0"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52</a:t>
            </a:r>
          </a:p>
        </p:txBody>
      </p:sp>
      <p:sp>
        <p:nvSpPr>
          <p:cNvPr name="TextBox 19" id="19"/>
          <p:cNvSpPr txBox="true"/>
          <p:nvPr/>
        </p:nvSpPr>
        <p:spPr>
          <a:xfrm rot="0">
            <a:off x="191380" y="2486219"/>
            <a:ext cx="4491706" cy="14979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KHÁCH HÀNG</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955744" y="2229044"/>
            <a:ext cx="13499931" cy="7128996"/>
          </a:xfrm>
          <a:custGeom>
            <a:avLst/>
            <a:gdLst/>
            <a:ahLst/>
            <a:cxnLst/>
            <a:rect r="r" b="b" t="t" l="l"/>
            <a:pathLst>
              <a:path h="7128996" w="13499931">
                <a:moveTo>
                  <a:pt x="0" y="0"/>
                </a:moveTo>
                <a:lnTo>
                  <a:pt x="13499931" y="0"/>
                </a:lnTo>
                <a:lnTo>
                  <a:pt x="13499931" y="7128996"/>
                </a:lnTo>
                <a:lnTo>
                  <a:pt x="0" y="7128996"/>
                </a:lnTo>
                <a:lnTo>
                  <a:pt x="0" y="0"/>
                </a:lnTo>
                <a:close/>
              </a:path>
            </a:pathLst>
          </a:custGeom>
          <a:blipFill>
            <a:blip r:embed="rId6"/>
            <a:stretch>
              <a:fillRect l="0" t="0" r="0"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53</a:t>
            </a:r>
          </a:p>
        </p:txBody>
      </p:sp>
      <p:sp>
        <p:nvSpPr>
          <p:cNvPr name="TextBox 19" id="19"/>
          <p:cNvSpPr txBox="true"/>
          <p:nvPr/>
        </p:nvSpPr>
        <p:spPr>
          <a:xfrm rot="0">
            <a:off x="191380" y="2486219"/>
            <a:ext cx="3764363" cy="19932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PHÒNG QUẢN LÝ PHIM</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657117" y="2730377"/>
            <a:ext cx="12973767" cy="6990117"/>
          </a:xfrm>
          <a:custGeom>
            <a:avLst/>
            <a:gdLst/>
            <a:ahLst/>
            <a:cxnLst/>
            <a:rect r="r" b="b" t="t" l="l"/>
            <a:pathLst>
              <a:path h="6990117" w="12973767">
                <a:moveTo>
                  <a:pt x="0" y="0"/>
                </a:moveTo>
                <a:lnTo>
                  <a:pt x="12973766" y="0"/>
                </a:lnTo>
                <a:lnTo>
                  <a:pt x="12973766" y="6990116"/>
                </a:lnTo>
                <a:lnTo>
                  <a:pt x="0" y="6990116"/>
                </a:lnTo>
                <a:lnTo>
                  <a:pt x="0" y="0"/>
                </a:lnTo>
                <a:close/>
              </a:path>
            </a:pathLst>
          </a:custGeom>
          <a:blipFill>
            <a:blip r:embed="rId6"/>
            <a:stretch>
              <a:fillRect l="0" t="0" r="0"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54</a:t>
            </a:r>
          </a:p>
        </p:txBody>
      </p:sp>
      <p:sp>
        <p:nvSpPr>
          <p:cNvPr name="TextBox 19" id="19"/>
          <p:cNvSpPr txBox="true"/>
          <p:nvPr/>
        </p:nvSpPr>
        <p:spPr>
          <a:xfrm rot="0">
            <a:off x="4155669" y="2124269"/>
            <a:ext cx="10254333" cy="5073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PHÒNG QUẢN TRỊ</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72070" y="3317323"/>
            <a:ext cx="15343859" cy="5940977"/>
          </a:xfrm>
          <a:custGeom>
            <a:avLst/>
            <a:gdLst/>
            <a:ahLst/>
            <a:cxnLst/>
            <a:rect r="r" b="b" t="t" l="l"/>
            <a:pathLst>
              <a:path h="5940977" w="15343859">
                <a:moveTo>
                  <a:pt x="0" y="0"/>
                </a:moveTo>
                <a:lnTo>
                  <a:pt x="15343860" y="0"/>
                </a:lnTo>
                <a:lnTo>
                  <a:pt x="15343860" y="5940977"/>
                </a:lnTo>
                <a:lnTo>
                  <a:pt x="0" y="5940977"/>
                </a:lnTo>
                <a:lnTo>
                  <a:pt x="0" y="0"/>
                </a:lnTo>
                <a:close/>
              </a:path>
            </a:pathLst>
          </a:custGeom>
          <a:blipFill>
            <a:blip r:embed="rId6"/>
            <a:stretch>
              <a:fillRect l="-2049" t="0" r="-2049"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55</a:t>
            </a:r>
          </a:p>
        </p:txBody>
      </p:sp>
      <p:sp>
        <p:nvSpPr>
          <p:cNvPr name="TextBox 19" id="19"/>
          <p:cNvSpPr txBox="true"/>
          <p:nvPr/>
        </p:nvSpPr>
        <p:spPr>
          <a:xfrm rot="0">
            <a:off x="3102150" y="2219463"/>
            <a:ext cx="12512920" cy="10026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PHÒNG QUẢN LÝ KỸ THUẬT VÀ CƠ SỞ VẬT CHẤT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989598" y="2822078"/>
            <a:ext cx="14738024" cy="6641107"/>
          </a:xfrm>
          <a:custGeom>
            <a:avLst/>
            <a:gdLst/>
            <a:ahLst/>
            <a:cxnLst/>
            <a:rect r="r" b="b" t="t" l="l"/>
            <a:pathLst>
              <a:path h="6641107" w="14738024">
                <a:moveTo>
                  <a:pt x="0" y="0"/>
                </a:moveTo>
                <a:lnTo>
                  <a:pt x="14738024" y="0"/>
                </a:lnTo>
                <a:lnTo>
                  <a:pt x="14738024" y="6641108"/>
                </a:lnTo>
                <a:lnTo>
                  <a:pt x="0" y="6641108"/>
                </a:lnTo>
                <a:lnTo>
                  <a:pt x="0" y="0"/>
                </a:lnTo>
                <a:close/>
              </a:path>
            </a:pathLst>
          </a:custGeom>
          <a:blipFill>
            <a:blip r:embed="rId6"/>
            <a:stretch>
              <a:fillRect l="0" t="0" r="0" b="0"/>
            </a:stretch>
          </a:blipFill>
        </p:spPr>
      </p:sp>
      <p:sp>
        <p:nvSpPr>
          <p:cNvPr name="TextBox 17" id="17"/>
          <p:cNvSpPr txBox="true"/>
          <p:nvPr/>
        </p:nvSpPr>
        <p:spPr>
          <a:xfrm rot="0">
            <a:off x="1587559" y="1085639"/>
            <a:ext cx="3095527"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56</a:t>
            </a:r>
          </a:p>
        </p:txBody>
      </p:sp>
      <p:sp>
        <p:nvSpPr>
          <p:cNvPr name="TextBox 19" id="19"/>
          <p:cNvSpPr txBox="true"/>
          <p:nvPr/>
        </p:nvSpPr>
        <p:spPr>
          <a:xfrm rot="0">
            <a:off x="3102150" y="2219463"/>
            <a:ext cx="12512920" cy="507365"/>
          </a:xfrm>
          <a:prstGeom prst="rect">
            <a:avLst/>
          </a:prstGeom>
        </p:spPr>
        <p:txBody>
          <a:bodyPr anchor="t" rtlCol="false" tIns="0" lIns="0" bIns="0" rIns="0">
            <a:spAutoFit/>
          </a:bodyPr>
          <a:lstStyle/>
          <a:p>
            <a:pPr algn="ctr">
              <a:lnSpc>
                <a:spcPts val="3955"/>
              </a:lnSpc>
              <a:spcBef>
                <a:spcPct val="0"/>
              </a:spcBef>
            </a:pPr>
            <a:r>
              <a:rPr lang="en-US" sz="3500">
                <a:solidFill>
                  <a:srgbClr val="000000"/>
                </a:solidFill>
                <a:latin typeface="Rokkitt Bold"/>
              </a:rPr>
              <a:t>PHÂN QUYỀN CHO VAI TRÒ PHÒNG QUẢN LÝ VÉ</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4" id="14"/>
          <p:cNvSpPr/>
          <p:nvPr/>
        </p:nvSpPr>
        <p:spPr>
          <a:xfrm flipH="true" flipV="true" rot="0">
            <a:off x="138809" y="0"/>
            <a:ext cx="4352897" cy="2105219"/>
          </a:xfrm>
          <a:custGeom>
            <a:avLst/>
            <a:gdLst/>
            <a:ahLst/>
            <a:cxnLst/>
            <a:rect r="r" b="b" t="t" l="l"/>
            <a:pathLst>
              <a:path h="2105219" w="4352897">
                <a:moveTo>
                  <a:pt x="4352897" y="2105219"/>
                </a:moveTo>
                <a:lnTo>
                  <a:pt x="0" y="2105219"/>
                </a:lnTo>
                <a:lnTo>
                  <a:pt x="0" y="0"/>
                </a:lnTo>
                <a:lnTo>
                  <a:pt x="4352897" y="0"/>
                </a:lnTo>
                <a:lnTo>
                  <a:pt x="4352897" y="2105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455020" y="953855"/>
            <a:ext cx="3095527"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RÀNG BUỘC TOÀN VẸN</a:t>
            </a: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57</a:t>
            </a:r>
          </a:p>
        </p:txBody>
      </p:sp>
      <p:sp>
        <p:nvSpPr>
          <p:cNvPr name="Freeform 17" id="17"/>
          <p:cNvSpPr/>
          <p:nvPr/>
        </p:nvSpPr>
        <p:spPr>
          <a:xfrm flipH="false" flipV="false" rot="0">
            <a:off x="667409" y="568625"/>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667409" y="2502328"/>
            <a:ext cx="17015220" cy="6797675"/>
          </a:xfrm>
          <a:prstGeom prst="rect">
            <a:avLst/>
          </a:prstGeom>
        </p:spPr>
        <p:txBody>
          <a:bodyPr anchor="t" rtlCol="false" tIns="0" lIns="0" bIns="0" rIns="0">
            <a:spAutoFit/>
          </a:bodyPr>
          <a:lstStyle/>
          <a:p>
            <a:pPr algn="just" marL="755651" indent="-377825" lvl="1">
              <a:lnSpc>
                <a:spcPts val="4900"/>
              </a:lnSpc>
              <a:spcBef>
                <a:spcPct val="0"/>
              </a:spcBef>
              <a:buFont typeface="Arial"/>
              <a:buChar char="•"/>
            </a:pPr>
            <a:r>
              <a:rPr lang="en-US" sz="3500" strike="noStrike" u="none">
                <a:solidFill>
                  <a:srgbClr val="000000"/>
                </a:solidFill>
                <a:latin typeface="Rokkitt"/>
              </a:rPr>
              <a:t>Cập nhật tổng số ghế của phòng khi một ghế được thêm vào hoặc xóa khỏi một phòng chiếu cụ thể</a:t>
            </a:r>
          </a:p>
          <a:p>
            <a:pPr algn="just" marL="755651" indent="-377825" lvl="1">
              <a:lnSpc>
                <a:spcPts val="4900"/>
              </a:lnSpc>
              <a:spcBef>
                <a:spcPct val="0"/>
              </a:spcBef>
              <a:buFont typeface="Arial"/>
              <a:buChar char="•"/>
            </a:pPr>
            <a:r>
              <a:rPr lang="en-US" sz="3500" strike="noStrike" u="none">
                <a:solidFill>
                  <a:srgbClr val="000000"/>
                </a:solidFill>
                <a:latin typeface="Rokkitt"/>
              </a:rPr>
              <a:t>Cập nhật lại trạng thái ghế khi có một vé đã đặt cho ghế hoặc có một vé đã đặt cho ghế bị hủy</a:t>
            </a:r>
          </a:p>
          <a:p>
            <a:pPr algn="just" marL="755651" indent="-377825" lvl="1">
              <a:lnSpc>
                <a:spcPts val="4900"/>
              </a:lnSpc>
              <a:spcBef>
                <a:spcPct val="0"/>
              </a:spcBef>
              <a:buFont typeface="Arial"/>
              <a:buChar char="•"/>
            </a:pPr>
            <a:r>
              <a:rPr lang="en-US" sz="3500" strike="noStrike" u="none">
                <a:solidFill>
                  <a:srgbClr val="000000"/>
                </a:solidFill>
                <a:latin typeface="Rokkitt"/>
              </a:rPr>
              <a:t>Tổng tiền trên hóa đơn đặt vé nếu có khuyến mãi sẽ giảm theo tỉ lệ phần trăm của khuyến mãi</a:t>
            </a:r>
          </a:p>
          <a:p>
            <a:pPr algn="just" marL="755651" indent="-377825" lvl="1">
              <a:lnSpc>
                <a:spcPts val="4900"/>
              </a:lnSpc>
              <a:spcBef>
                <a:spcPct val="0"/>
              </a:spcBef>
              <a:buFont typeface="Arial"/>
              <a:buChar char="•"/>
            </a:pPr>
            <a:r>
              <a:rPr lang="en-US" sz="3500" strike="noStrike" u="none">
                <a:solidFill>
                  <a:srgbClr val="000000"/>
                </a:solidFill>
                <a:latin typeface="Rokkitt"/>
              </a:rPr>
              <a:t>Mật khẩu của tài khoản phải có ít nhất một chữ cái, một chữ số và một ký tự đặc biệt</a:t>
            </a:r>
          </a:p>
          <a:p>
            <a:pPr algn="just" marL="755651" indent="-377825" lvl="1">
              <a:lnSpc>
                <a:spcPts val="4900"/>
              </a:lnSpc>
              <a:spcBef>
                <a:spcPct val="0"/>
              </a:spcBef>
              <a:buFont typeface="Arial"/>
              <a:buChar char="•"/>
            </a:pPr>
            <a:r>
              <a:rPr lang="en-US" sz="3500" strike="noStrike" u="none">
                <a:solidFill>
                  <a:srgbClr val="000000"/>
                </a:solidFill>
                <a:latin typeface="Rokkitt"/>
              </a:rPr>
              <a:t>Ngày bắt đầu của khuyến mãi phải bé hơn ngày kết thúc khuyến mãi</a:t>
            </a:r>
          </a:p>
          <a:p>
            <a:pPr algn="just" marL="755651" indent="-377825" lvl="1">
              <a:lnSpc>
                <a:spcPts val="4900"/>
              </a:lnSpc>
              <a:spcBef>
                <a:spcPct val="0"/>
              </a:spcBef>
              <a:buFont typeface="Arial"/>
              <a:buChar char="•"/>
            </a:pPr>
            <a:r>
              <a:rPr lang="en-US" sz="3500" strike="noStrike" u="none">
                <a:solidFill>
                  <a:srgbClr val="000000"/>
                </a:solidFill>
                <a:latin typeface="Rokkitt"/>
              </a:rPr>
              <a:t>Thời gian bắt đầu của ca chiếu phải bé hơn thời gian kết thúc của ca chiếu</a:t>
            </a:r>
          </a:p>
          <a:p>
            <a:pPr algn="just" marL="755651" indent="-377825" lvl="1">
              <a:lnSpc>
                <a:spcPts val="4900"/>
              </a:lnSpc>
              <a:spcBef>
                <a:spcPct val="0"/>
              </a:spcBef>
              <a:buFont typeface="Arial"/>
              <a:buChar char="•"/>
            </a:pPr>
            <a:r>
              <a:rPr lang="en-US" sz="3500" strike="noStrike" u="none">
                <a:solidFill>
                  <a:srgbClr val="000000"/>
                </a:solidFill>
                <a:latin typeface="Rokkitt"/>
              </a:rPr>
              <a:t>Mã khuyến mãi mà khách hàng áp dụng khi đặt vé xem phim phải hợp lệ</a:t>
            </a:r>
          </a:p>
          <a:p>
            <a:pPr algn="just" marL="755651" indent="-377825" lvl="1">
              <a:lnSpc>
                <a:spcPts val="4900"/>
              </a:lnSpc>
              <a:spcBef>
                <a:spcPct val="0"/>
              </a:spcBef>
              <a:buFont typeface="Arial"/>
              <a:buChar char="•"/>
            </a:pPr>
            <a:r>
              <a:rPr lang="en-US" sz="3500" strike="noStrike" u="none">
                <a:solidFill>
                  <a:srgbClr val="000000"/>
                </a:solidFill>
                <a:latin typeface="Rokkitt"/>
              </a:rPr>
              <a:t>Cập nhật số lượt đánh giá phim của khách hàng cho từng bộ phim</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92254" y="3415178"/>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 MỨC KHÁI NIỆM</a:t>
            </a:r>
          </a:p>
        </p:txBody>
      </p:sp>
      <p:grpSp>
        <p:nvGrpSpPr>
          <p:cNvPr name="Group 4" id="4"/>
          <p:cNvGrpSpPr/>
          <p:nvPr/>
        </p:nvGrpSpPr>
        <p:grpSpPr>
          <a:xfrm rot="0">
            <a:off x="15358737" y="8672814"/>
            <a:ext cx="4185210" cy="2172476"/>
            <a:chOff x="0" y="0"/>
            <a:chExt cx="1345639" cy="698500"/>
          </a:xfrm>
        </p:grpSpPr>
        <p:sp>
          <p:nvSpPr>
            <p:cNvPr name="Freeform 5" id="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6" id="6"/>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0">
            <a:off x="11935766" y="9331740"/>
            <a:ext cx="8141223" cy="1553840"/>
            <a:chOff x="0" y="0"/>
            <a:chExt cx="3659737" cy="698500"/>
          </a:xfrm>
        </p:grpSpPr>
        <p:sp>
          <p:nvSpPr>
            <p:cNvPr name="Freeform 8" id="8"/>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C7F0FF"/>
            </a:solidFill>
          </p:spPr>
        </p:sp>
        <p:sp>
          <p:nvSpPr>
            <p:cNvPr name="TextBox 9" id="9"/>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7F0F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6" id="16"/>
          <p:cNvGrpSpPr/>
          <p:nvPr/>
        </p:nvGrpSpPr>
        <p:grpSpPr>
          <a:xfrm rot="0">
            <a:off x="1161669" y="9405503"/>
            <a:ext cx="5978920" cy="1439788"/>
            <a:chOff x="0" y="0"/>
            <a:chExt cx="2900619" cy="698500"/>
          </a:xfrm>
        </p:grpSpPr>
        <p:sp>
          <p:nvSpPr>
            <p:cNvPr name="Freeform 17" id="17"/>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C7F0FF"/>
            </a:solidFill>
          </p:spPr>
        </p:sp>
        <p:sp>
          <p:nvSpPr>
            <p:cNvPr name="TextBox 18" id="18"/>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9" id="19"/>
          <p:cNvGrpSpPr/>
          <p:nvPr/>
        </p:nvGrpSpPr>
        <p:grpSpPr>
          <a:xfrm rot="0">
            <a:off x="-816570" y="1513892"/>
            <a:ext cx="5274395" cy="2248340"/>
            <a:chOff x="0" y="0"/>
            <a:chExt cx="1638616" cy="698500"/>
          </a:xfrm>
        </p:grpSpPr>
        <p:sp>
          <p:nvSpPr>
            <p:cNvPr name="Freeform 20" id="20"/>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C7F0FF"/>
            </a:solidFill>
          </p:spPr>
        </p:sp>
        <p:sp>
          <p:nvSpPr>
            <p:cNvPr name="TextBox 21" id="21"/>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2" id="22"/>
          <p:cNvGrpSpPr/>
          <p:nvPr/>
        </p:nvGrpSpPr>
        <p:grpSpPr>
          <a:xfrm rot="0">
            <a:off x="-3580823" y="2289856"/>
            <a:ext cx="9484984" cy="8151159"/>
            <a:chOff x="0" y="0"/>
            <a:chExt cx="812800" cy="698500"/>
          </a:xfrm>
        </p:grpSpPr>
        <p:sp>
          <p:nvSpPr>
            <p:cNvPr name="Freeform 23" id="23"/>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E4FDFF"/>
            </a:solidFill>
          </p:spPr>
        </p:sp>
        <p:sp>
          <p:nvSpPr>
            <p:cNvPr name="TextBox 24" id="24"/>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5" id="25"/>
          <p:cNvSpPr/>
          <p:nvPr/>
        </p:nvSpPr>
        <p:spPr>
          <a:xfrm flipH="false" flipV="false" rot="0">
            <a:off x="-1327251" y="3762232"/>
            <a:ext cx="6946819" cy="4577280"/>
          </a:xfrm>
          <a:custGeom>
            <a:avLst/>
            <a:gdLst/>
            <a:ahLst/>
            <a:cxnLst/>
            <a:rect r="r" b="b" t="t" l="l"/>
            <a:pathLst>
              <a:path h="4577280" w="6946819">
                <a:moveTo>
                  <a:pt x="0" y="0"/>
                </a:moveTo>
                <a:lnTo>
                  <a:pt x="6946820" y="0"/>
                </a:lnTo>
                <a:lnTo>
                  <a:pt x="6946820" y="4577280"/>
                </a:lnTo>
                <a:lnTo>
                  <a:pt x="0" y="4577280"/>
                </a:lnTo>
                <a:lnTo>
                  <a:pt x="0" y="0"/>
                </a:lnTo>
                <a:close/>
              </a:path>
            </a:pathLst>
          </a:custGeom>
          <a:blipFill>
            <a:blip r:embed="rId4"/>
            <a:stretch>
              <a:fillRect l="0" t="0" r="-17168" b="0"/>
            </a:stretch>
          </a:blipFill>
        </p:spPr>
      </p:sp>
      <p:sp>
        <p:nvSpPr>
          <p:cNvPr name="TextBox 26" id="26"/>
          <p:cNvSpPr txBox="true"/>
          <p:nvPr/>
        </p:nvSpPr>
        <p:spPr>
          <a:xfrm rot="0">
            <a:off x="7399535" y="2662619"/>
            <a:ext cx="10183103" cy="6742884"/>
          </a:xfrm>
          <a:prstGeom prst="rect">
            <a:avLst/>
          </a:prstGeom>
        </p:spPr>
        <p:txBody>
          <a:bodyPr anchor="t" rtlCol="false" tIns="0" lIns="0" bIns="0" rIns="0">
            <a:spAutoFit/>
          </a:bodyPr>
          <a:lstStyle/>
          <a:p>
            <a:pPr algn="just">
              <a:lnSpc>
                <a:spcPts val="7705"/>
              </a:lnSpc>
            </a:pPr>
            <a:r>
              <a:rPr lang="en-US" sz="4353" spc="43">
                <a:solidFill>
                  <a:srgbClr val="000B5D"/>
                </a:solidFill>
                <a:latin typeface="Rokkitt Bold"/>
              </a:rPr>
              <a:t>3.1.Câu lệnh tạo cơ sở dữ liệu và bảng</a:t>
            </a:r>
          </a:p>
          <a:p>
            <a:pPr algn="just">
              <a:lnSpc>
                <a:spcPts val="7705"/>
              </a:lnSpc>
            </a:pPr>
            <a:r>
              <a:rPr lang="en-US" sz="4353" spc="43">
                <a:solidFill>
                  <a:srgbClr val="000B5D"/>
                </a:solidFill>
                <a:latin typeface="Rokkitt Bold"/>
              </a:rPr>
              <a:t>3.2.</a:t>
            </a:r>
            <a:r>
              <a:rPr lang="en-US" sz="4353" spc="43">
                <a:solidFill>
                  <a:srgbClr val="000B5D"/>
                </a:solidFill>
                <a:latin typeface="Rokkitt Bold"/>
              </a:rPr>
              <a:t>Câu lệnh nhập dữ liệu vào hệ thống</a:t>
            </a:r>
          </a:p>
          <a:p>
            <a:pPr algn="just">
              <a:lnSpc>
                <a:spcPts val="7705"/>
              </a:lnSpc>
            </a:pPr>
            <a:r>
              <a:rPr lang="en-US" sz="4353" spc="43">
                <a:solidFill>
                  <a:srgbClr val="000B5D"/>
                </a:solidFill>
                <a:latin typeface="Rokkitt Bold"/>
              </a:rPr>
              <a:t>3.3.</a:t>
            </a:r>
            <a:r>
              <a:rPr lang="en-US" sz="4353" spc="43">
                <a:solidFill>
                  <a:srgbClr val="000B5D"/>
                </a:solidFill>
                <a:latin typeface="Rokkitt Bold"/>
              </a:rPr>
              <a:t>Stored Procedure</a:t>
            </a:r>
          </a:p>
          <a:p>
            <a:pPr algn="just">
              <a:lnSpc>
                <a:spcPts val="7705"/>
              </a:lnSpc>
            </a:pPr>
            <a:r>
              <a:rPr lang="en-US" sz="4353" spc="43">
                <a:solidFill>
                  <a:srgbClr val="000B5D"/>
                </a:solidFill>
                <a:latin typeface="Rokkitt Bold"/>
              </a:rPr>
              <a:t>3.4.</a:t>
            </a:r>
            <a:r>
              <a:rPr lang="en-US" sz="4353" spc="43">
                <a:solidFill>
                  <a:srgbClr val="000B5D"/>
                </a:solidFill>
                <a:latin typeface="Rokkitt Bold"/>
              </a:rPr>
              <a:t>Function</a:t>
            </a:r>
          </a:p>
          <a:p>
            <a:pPr algn="just">
              <a:lnSpc>
                <a:spcPts val="7705"/>
              </a:lnSpc>
            </a:pPr>
            <a:r>
              <a:rPr lang="en-US" sz="4353" spc="43">
                <a:solidFill>
                  <a:srgbClr val="000B5D"/>
                </a:solidFill>
                <a:latin typeface="Rokkitt Bold"/>
              </a:rPr>
              <a:t>3.5.Trigger</a:t>
            </a:r>
          </a:p>
          <a:p>
            <a:pPr algn="just">
              <a:lnSpc>
                <a:spcPts val="7705"/>
              </a:lnSpc>
            </a:pPr>
            <a:r>
              <a:rPr lang="en-US" sz="4353" spc="43">
                <a:solidFill>
                  <a:srgbClr val="000B5D"/>
                </a:solidFill>
                <a:latin typeface="Rokkitt Bold"/>
              </a:rPr>
              <a:t>3.6.</a:t>
            </a:r>
            <a:r>
              <a:rPr lang="en-US" sz="4353" spc="43">
                <a:solidFill>
                  <a:srgbClr val="000B5D"/>
                </a:solidFill>
                <a:latin typeface="Rokkitt Bold"/>
              </a:rPr>
              <a:t>Cursor</a:t>
            </a:r>
          </a:p>
          <a:p>
            <a:pPr algn="just">
              <a:lnSpc>
                <a:spcPts val="7705"/>
              </a:lnSpc>
            </a:pPr>
            <a:r>
              <a:rPr lang="en-US" sz="4353" spc="43">
                <a:solidFill>
                  <a:srgbClr val="000B5D"/>
                </a:solidFill>
                <a:latin typeface="Rokkitt Bold"/>
              </a:rPr>
              <a:t>3.7. Phân quyền</a:t>
            </a:r>
          </a:p>
        </p:txBody>
      </p:sp>
      <p:sp>
        <p:nvSpPr>
          <p:cNvPr name="TextBox 27" id="27"/>
          <p:cNvSpPr txBox="true"/>
          <p:nvPr/>
        </p:nvSpPr>
        <p:spPr>
          <a:xfrm rot="0">
            <a:off x="5218722" y="695157"/>
            <a:ext cx="10645641" cy="3255990"/>
          </a:xfrm>
          <a:prstGeom prst="rect">
            <a:avLst/>
          </a:prstGeom>
        </p:spPr>
        <p:txBody>
          <a:bodyPr anchor="t" rtlCol="false" tIns="0" lIns="0" bIns="0" rIns="0">
            <a:spAutoFit/>
          </a:bodyPr>
          <a:lstStyle/>
          <a:p>
            <a:pPr algn="ctr">
              <a:lnSpc>
                <a:spcPts val="8625"/>
              </a:lnSpc>
            </a:pPr>
            <a:r>
              <a:rPr lang="en-US" sz="6161">
                <a:solidFill>
                  <a:srgbClr val="56AAF0"/>
                </a:solidFill>
                <a:latin typeface="Rokkitt Bold"/>
              </a:rPr>
              <a:t>3. HIỆN THỰC HÓA CƠ SỞ DỮ LIỆU BẰNG SQL</a:t>
            </a:r>
          </a:p>
          <a:p>
            <a:pPr algn="ctr">
              <a:lnSpc>
                <a:spcPts val="8625"/>
              </a:lnSpc>
            </a:pPr>
          </a:p>
        </p:txBody>
      </p:sp>
      <p:sp>
        <p:nvSpPr>
          <p:cNvPr name="TextBox 28" id="28"/>
          <p:cNvSpPr txBox="true"/>
          <p:nvPr/>
        </p:nvSpPr>
        <p:spPr>
          <a:xfrm rot="0">
            <a:off x="8938915"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028700" y="3684735"/>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5226136" y="6227390"/>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9087014" y="3771733"/>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3341436" y="6070183"/>
            <a:ext cx="4242915" cy="2052028"/>
          </a:xfrm>
          <a:custGeom>
            <a:avLst/>
            <a:gdLst/>
            <a:ahLst/>
            <a:cxnLst/>
            <a:rect r="r" b="b" t="t" l="l"/>
            <a:pathLst>
              <a:path h="2052028" w="4242915">
                <a:moveTo>
                  <a:pt x="4242915" y="2052028"/>
                </a:moveTo>
                <a:lnTo>
                  <a:pt x="0" y="2052028"/>
                </a:lnTo>
                <a:lnTo>
                  <a:pt x="0" y="0"/>
                </a:lnTo>
                <a:lnTo>
                  <a:pt x="4242915" y="0"/>
                </a:lnTo>
                <a:lnTo>
                  <a:pt x="4242915" y="205202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1333" y="4133971"/>
            <a:ext cx="913458" cy="920150"/>
          </a:xfrm>
          <a:custGeom>
            <a:avLst/>
            <a:gdLst/>
            <a:ahLst/>
            <a:cxnLst/>
            <a:rect r="r" b="b" t="t" l="l"/>
            <a:pathLst>
              <a:path h="920150" w="913458">
                <a:moveTo>
                  <a:pt x="0" y="0"/>
                </a:moveTo>
                <a:lnTo>
                  <a:pt x="913457" y="0"/>
                </a:lnTo>
                <a:lnTo>
                  <a:pt x="913457"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27045" y="6672429"/>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23268" y="4220969"/>
            <a:ext cx="920150" cy="920150"/>
          </a:xfrm>
          <a:custGeom>
            <a:avLst/>
            <a:gdLst/>
            <a:ahLst/>
            <a:cxnLst/>
            <a:rect r="r" b="b" t="t" l="l"/>
            <a:pathLst>
              <a:path h="920150" w="920150">
                <a:moveTo>
                  <a:pt x="0" y="0"/>
                </a:moveTo>
                <a:lnTo>
                  <a:pt x="920149" y="0"/>
                </a:lnTo>
                <a:lnTo>
                  <a:pt x="920149"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856655" y="6553323"/>
            <a:ext cx="847542" cy="850635"/>
          </a:xfrm>
          <a:custGeom>
            <a:avLst/>
            <a:gdLst/>
            <a:ahLst/>
            <a:cxnLst/>
            <a:rect r="r" b="b" t="t" l="l"/>
            <a:pathLst>
              <a:path h="850635" w="847542">
                <a:moveTo>
                  <a:pt x="0" y="0"/>
                </a:moveTo>
                <a:lnTo>
                  <a:pt x="847542" y="0"/>
                </a:lnTo>
                <a:lnTo>
                  <a:pt x="847542" y="850635"/>
                </a:lnTo>
                <a:lnTo>
                  <a:pt x="0" y="850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63075" y="8277408"/>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830782" y="1039961"/>
            <a:ext cx="12330336"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Rokkitt Bold"/>
              </a:rPr>
              <a:t>1 .GIỚI THIỆU HỆ THỐNG</a:t>
            </a:r>
          </a:p>
        </p:txBody>
      </p:sp>
      <p:sp>
        <p:nvSpPr>
          <p:cNvPr name="TextBox 12" id="12"/>
          <p:cNvSpPr txBox="true"/>
          <p:nvPr/>
        </p:nvSpPr>
        <p:spPr>
          <a:xfrm rot="0">
            <a:off x="2392254" y="4498036"/>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HỆ THỐNG</a:t>
            </a:r>
          </a:p>
        </p:txBody>
      </p:sp>
      <p:sp>
        <p:nvSpPr>
          <p:cNvPr name="TextBox 13" id="13"/>
          <p:cNvSpPr txBox="true"/>
          <p:nvPr/>
        </p:nvSpPr>
        <p:spPr>
          <a:xfrm rot="0">
            <a:off x="6666218" y="7018926"/>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NGHIỆP VỤ</a:t>
            </a:r>
          </a:p>
        </p:txBody>
      </p:sp>
      <p:sp>
        <p:nvSpPr>
          <p:cNvPr name="TextBox 14" id="14"/>
          <p:cNvSpPr txBox="true"/>
          <p:nvPr/>
        </p:nvSpPr>
        <p:spPr>
          <a:xfrm rot="0">
            <a:off x="10503018" y="4498036"/>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CHỨC NĂNG</a:t>
            </a:r>
          </a:p>
        </p:txBody>
      </p:sp>
      <p:sp>
        <p:nvSpPr>
          <p:cNvPr name="TextBox 15" id="15"/>
          <p:cNvSpPr txBox="true"/>
          <p:nvPr/>
        </p:nvSpPr>
        <p:spPr>
          <a:xfrm rot="0">
            <a:off x="14828022" y="6911965"/>
            <a:ext cx="26443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a:t>
            </a:r>
          </a:p>
          <a:p>
            <a:pPr algn="ctr">
              <a:lnSpc>
                <a:spcPts val="4032"/>
              </a:lnSpc>
            </a:pPr>
            <a:r>
              <a:rPr lang="en-US" sz="2880" spc="144">
                <a:solidFill>
                  <a:srgbClr val="FCFEFF"/>
                </a:solidFill>
                <a:latin typeface="Rokkitt"/>
              </a:rPr>
              <a:t>CÁCH DÙNG</a:t>
            </a:r>
          </a:p>
        </p:txBody>
      </p:sp>
      <p:sp>
        <p:nvSpPr>
          <p:cNvPr name="Freeform 16" id="16"/>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92863" y="962025"/>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STORED PROCEDURE </a:t>
            </a:r>
          </a:p>
        </p:txBody>
      </p:sp>
      <p:sp>
        <p:nvSpPr>
          <p:cNvPr name="TextBox 14" id="14"/>
          <p:cNvSpPr txBox="true"/>
          <p:nvPr/>
        </p:nvSpPr>
        <p:spPr>
          <a:xfrm rot="0">
            <a:off x="6627475" y="753821"/>
            <a:ext cx="5033051" cy="931137"/>
          </a:xfrm>
          <a:prstGeom prst="rect">
            <a:avLst/>
          </a:prstGeom>
        </p:spPr>
        <p:txBody>
          <a:bodyPr anchor="t" rtlCol="false" tIns="0" lIns="0" bIns="0" rIns="0">
            <a:spAutoFit/>
          </a:bodyPr>
          <a:lstStyle/>
          <a:p>
            <a:pPr algn="l">
              <a:lnSpc>
                <a:spcPts val="7528"/>
              </a:lnSpc>
            </a:pPr>
            <a:r>
              <a:rPr lang="en-US" sz="5377">
                <a:solidFill>
                  <a:srgbClr val="3275C5"/>
                </a:solidFill>
                <a:latin typeface="Rokkitt Bold"/>
              </a:rPr>
              <a:t>3.3.1 Khái niệm</a:t>
            </a:r>
          </a:p>
        </p:txBody>
      </p:sp>
      <p:sp>
        <p:nvSpPr>
          <p:cNvPr name="TextBox 15" id="15"/>
          <p:cNvSpPr txBox="true"/>
          <p:nvPr/>
        </p:nvSpPr>
        <p:spPr>
          <a:xfrm rot="0">
            <a:off x="1179652" y="2394150"/>
            <a:ext cx="16079648" cy="7014032"/>
          </a:xfrm>
          <a:prstGeom prst="rect">
            <a:avLst/>
          </a:prstGeom>
        </p:spPr>
        <p:txBody>
          <a:bodyPr anchor="t" rtlCol="false" tIns="0" lIns="0" bIns="0" rIns="0">
            <a:spAutoFit/>
          </a:bodyPr>
          <a:lstStyle/>
          <a:p>
            <a:pPr algn="just" marL="786426" indent="-393213" lvl="1">
              <a:lnSpc>
                <a:spcPts val="5099"/>
              </a:lnSpc>
              <a:buFont typeface="Arial"/>
              <a:buChar char="•"/>
            </a:pPr>
            <a:r>
              <a:rPr lang="en-US" sz="3642">
                <a:solidFill>
                  <a:srgbClr val="56AAF0"/>
                </a:solidFill>
                <a:latin typeface="Rokkitt"/>
              </a:rPr>
              <a:t>Stored Procedure bao gồm một hoặc nhiều câu lệnh T-SQL được nhóm lại và lưu trữ trên Database Server.</a:t>
            </a:r>
          </a:p>
          <a:p>
            <a:pPr algn="just" marL="786426" indent="-393213" lvl="1">
              <a:lnSpc>
                <a:spcPts val="5099"/>
              </a:lnSpc>
              <a:buFont typeface="Arial"/>
              <a:buChar char="•"/>
            </a:pPr>
            <a:r>
              <a:rPr lang="en-US" sz="3642">
                <a:solidFill>
                  <a:srgbClr val="56AAF0"/>
                </a:solidFill>
                <a:latin typeface="Rokkitt"/>
              </a:rPr>
              <a:t>Khi chạy lần đầu, SQL Server sẽ lưu nó vào bộ nhớ đệm (plan cache) để tối ưu hóa tốc độ xử lý cho các lần chạy tiếp theo.</a:t>
            </a:r>
          </a:p>
          <a:p>
            <a:pPr algn="just" marL="786426" indent="-393213" lvl="1">
              <a:lnSpc>
                <a:spcPts val="5099"/>
              </a:lnSpc>
              <a:buFont typeface="Arial"/>
              <a:buChar char="•"/>
            </a:pPr>
            <a:r>
              <a:rPr lang="en-US" sz="3642">
                <a:solidFill>
                  <a:srgbClr val="56AAF0"/>
                </a:solidFill>
                <a:latin typeface="Rokkitt"/>
              </a:rPr>
              <a:t>Stored Procedure giúp người quản trị cơ sở dữ liệu (DBA) tạo ra nhóm câu lệnh để gửi đến các bộ phận khác mà không cần quan tâm đến nội dung bên trong.</a:t>
            </a:r>
          </a:p>
          <a:p>
            <a:pPr algn="just" marL="786426" indent="-393213" lvl="1">
              <a:lnSpc>
                <a:spcPts val="5099"/>
              </a:lnSpc>
              <a:buFont typeface="Arial"/>
              <a:buChar char="•"/>
            </a:pPr>
            <a:r>
              <a:rPr lang="en-US" sz="3642">
                <a:solidFill>
                  <a:srgbClr val="56AAF0"/>
                </a:solidFill>
                <a:latin typeface="Rokkitt"/>
              </a:rPr>
              <a:t>Stored Procedure là một giải pháp hiệu quả vì nó cho phép thực thi nhanh hơn so với các câu lệnh SQL thông thường và không cần gửi nhiều dòng lệnh đến SQL Server.</a:t>
            </a:r>
          </a:p>
          <a:p>
            <a:pPr algn="just" marL="786426" indent="-393213" lvl="1">
              <a:lnSpc>
                <a:spcPts val="5099"/>
              </a:lnSpc>
              <a:buFont typeface="Arial"/>
              <a:buChar char="•"/>
            </a:pPr>
            <a:r>
              <a:rPr lang="en-US" sz="3642">
                <a:solidFill>
                  <a:srgbClr val="56AAF0"/>
                </a:solidFill>
                <a:latin typeface="Rokkitt"/>
              </a:rPr>
              <a:t>Chỉ cần gọi một dòng lệnh để thực thi Stored Procedure, điều này giúp tăng tốc độ thực thi.</a:t>
            </a: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59</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03272" y="4335280"/>
            <a:ext cx="16710676" cy="4018877"/>
          </a:xfrm>
          <a:custGeom>
            <a:avLst/>
            <a:gdLst/>
            <a:ahLst/>
            <a:cxnLst/>
            <a:rect r="r" b="b" t="t" l="l"/>
            <a:pathLst>
              <a:path h="4018877" w="16710676">
                <a:moveTo>
                  <a:pt x="0" y="0"/>
                </a:moveTo>
                <a:lnTo>
                  <a:pt x="16710676" y="0"/>
                </a:lnTo>
                <a:lnTo>
                  <a:pt x="16710676" y="4018877"/>
                </a:lnTo>
                <a:lnTo>
                  <a:pt x="0" y="4018877"/>
                </a:lnTo>
                <a:lnTo>
                  <a:pt x="0" y="0"/>
                </a:lnTo>
                <a:close/>
              </a:path>
            </a:pathLst>
          </a:custGeom>
          <a:blipFill>
            <a:blip r:embed="rId6"/>
            <a:stretch>
              <a:fillRect l="0" t="0" r="0" b="0"/>
            </a:stretch>
          </a:blipFill>
        </p:spPr>
      </p:sp>
      <p:sp>
        <p:nvSpPr>
          <p:cNvPr name="TextBox 14" id="14"/>
          <p:cNvSpPr txBox="true"/>
          <p:nvPr/>
        </p:nvSpPr>
        <p:spPr>
          <a:xfrm rot="0">
            <a:off x="1692863" y="962025"/>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STORED PROCEDURE </a:t>
            </a:r>
          </a:p>
        </p:txBody>
      </p:sp>
      <p:sp>
        <p:nvSpPr>
          <p:cNvPr name="TextBox 15" id="15"/>
          <p:cNvSpPr txBox="true"/>
          <p:nvPr/>
        </p:nvSpPr>
        <p:spPr>
          <a:xfrm rot="0">
            <a:off x="4572332" y="744296"/>
            <a:ext cx="14275776" cy="1005205"/>
          </a:xfrm>
          <a:prstGeom prst="rect">
            <a:avLst/>
          </a:prstGeom>
        </p:spPr>
        <p:txBody>
          <a:bodyPr anchor="t" rtlCol="false" tIns="0" lIns="0" bIns="0" rIns="0">
            <a:spAutoFit/>
          </a:bodyPr>
          <a:lstStyle/>
          <a:p>
            <a:pPr algn="l">
              <a:lnSpc>
                <a:spcPts val="8119"/>
              </a:lnSpc>
            </a:pPr>
            <a:r>
              <a:rPr lang="en-US" sz="5799">
                <a:solidFill>
                  <a:srgbClr val="3275C5"/>
                </a:solidFill>
                <a:latin typeface="Rokkitt Bold"/>
              </a:rPr>
              <a:t>3.3.2. Stored procedure với tham số vào </a:t>
            </a:r>
          </a:p>
        </p:txBody>
      </p:sp>
      <p:sp>
        <p:nvSpPr>
          <p:cNvPr name="TextBox 16" id="16"/>
          <p:cNvSpPr txBox="true"/>
          <p:nvPr/>
        </p:nvSpPr>
        <p:spPr>
          <a:xfrm rot="0">
            <a:off x="1028700" y="2526800"/>
            <a:ext cx="16230600" cy="1313180"/>
          </a:xfrm>
          <a:prstGeom prst="rect">
            <a:avLst/>
          </a:prstGeom>
        </p:spPr>
        <p:txBody>
          <a:bodyPr anchor="t" rtlCol="false" tIns="0" lIns="0" bIns="0" rIns="0">
            <a:spAutoFit/>
          </a:bodyPr>
          <a:lstStyle/>
          <a:p>
            <a:pPr algn="l" marL="820421" indent="-410210" lvl="1">
              <a:lnSpc>
                <a:spcPts val="5320"/>
              </a:lnSpc>
              <a:spcBef>
                <a:spcPct val="0"/>
              </a:spcBef>
              <a:buFont typeface="Arial"/>
              <a:buChar char="•"/>
            </a:pPr>
            <a:r>
              <a:rPr lang="en-US" sz="3800" strike="noStrike" u="none">
                <a:solidFill>
                  <a:srgbClr val="56AAF0"/>
                </a:solidFill>
                <a:latin typeface="Rokkitt Bold"/>
              </a:rPr>
              <a:t>Lấy thông tin về các suất chiếu của một bộ phim trong khoảng thời gian cụ thể:</a:t>
            </a:r>
          </a:p>
        </p:txBody>
      </p:sp>
      <p:sp>
        <p:nvSpPr>
          <p:cNvPr name="TextBox 17" id="17"/>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60</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056673" y="4478155"/>
            <a:ext cx="10296319" cy="854714"/>
          </a:xfrm>
          <a:custGeom>
            <a:avLst/>
            <a:gdLst/>
            <a:ahLst/>
            <a:cxnLst/>
            <a:rect r="r" b="b" t="t" l="l"/>
            <a:pathLst>
              <a:path h="854714" w="10296319">
                <a:moveTo>
                  <a:pt x="0" y="0"/>
                </a:moveTo>
                <a:lnTo>
                  <a:pt x="10296319" y="0"/>
                </a:lnTo>
                <a:lnTo>
                  <a:pt x="10296319" y="854713"/>
                </a:lnTo>
                <a:lnTo>
                  <a:pt x="0" y="854713"/>
                </a:lnTo>
                <a:lnTo>
                  <a:pt x="0" y="0"/>
                </a:lnTo>
                <a:close/>
              </a:path>
            </a:pathLst>
          </a:custGeom>
          <a:blipFill>
            <a:blip r:embed="rId6"/>
            <a:stretch>
              <a:fillRect l="0" t="0" r="0" b="0"/>
            </a:stretch>
          </a:blipFill>
        </p:spPr>
      </p:sp>
      <p:sp>
        <p:nvSpPr>
          <p:cNvPr name="Freeform 14" id="14"/>
          <p:cNvSpPr/>
          <p:nvPr/>
        </p:nvSpPr>
        <p:spPr>
          <a:xfrm flipH="false" flipV="false" rot="0">
            <a:off x="2455958" y="6190118"/>
            <a:ext cx="12949990" cy="2228116"/>
          </a:xfrm>
          <a:custGeom>
            <a:avLst/>
            <a:gdLst/>
            <a:ahLst/>
            <a:cxnLst/>
            <a:rect r="r" b="b" t="t" l="l"/>
            <a:pathLst>
              <a:path h="2228116" w="12949990">
                <a:moveTo>
                  <a:pt x="0" y="0"/>
                </a:moveTo>
                <a:lnTo>
                  <a:pt x="12949989" y="0"/>
                </a:lnTo>
                <a:lnTo>
                  <a:pt x="12949989" y="2228116"/>
                </a:lnTo>
                <a:lnTo>
                  <a:pt x="0" y="2228116"/>
                </a:lnTo>
                <a:lnTo>
                  <a:pt x="0" y="0"/>
                </a:lnTo>
                <a:close/>
              </a:path>
            </a:pathLst>
          </a:custGeom>
          <a:blipFill>
            <a:blip r:embed="rId7"/>
            <a:stretch>
              <a:fillRect l="0" t="0" r="0" b="0"/>
            </a:stretch>
          </a:blipFill>
        </p:spPr>
      </p:sp>
      <p:sp>
        <p:nvSpPr>
          <p:cNvPr name="TextBox 15" id="15"/>
          <p:cNvSpPr txBox="true"/>
          <p:nvPr/>
        </p:nvSpPr>
        <p:spPr>
          <a:xfrm rot="0">
            <a:off x="1692863" y="962025"/>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STORED PROCEDURE </a:t>
            </a:r>
          </a:p>
        </p:txBody>
      </p:sp>
      <p:sp>
        <p:nvSpPr>
          <p:cNvPr name="TextBox 16" id="16"/>
          <p:cNvSpPr txBox="true"/>
          <p:nvPr/>
        </p:nvSpPr>
        <p:spPr>
          <a:xfrm rot="0">
            <a:off x="4572332" y="744296"/>
            <a:ext cx="14275776" cy="1005205"/>
          </a:xfrm>
          <a:prstGeom prst="rect">
            <a:avLst/>
          </a:prstGeom>
        </p:spPr>
        <p:txBody>
          <a:bodyPr anchor="t" rtlCol="false" tIns="0" lIns="0" bIns="0" rIns="0">
            <a:spAutoFit/>
          </a:bodyPr>
          <a:lstStyle/>
          <a:p>
            <a:pPr algn="l">
              <a:lnSpc>
                <a:spcPts val="8119"/>
              </a:lnSpc>
            </a:pPr>
            <a:r>
              <a:rPr lang="en-US" sz="5799">
                <a:solidFill>
                  <a:srgbClr val="3275C5"/>
                </a:solidFill>
                <a:latin typeface="Rokkitt Bold"/>
              </a:rPr>
              <a:t>3.3.2. Stored procedure với tham số vào </a:t>
            </a:r>
          </a:p>
        </p:txBody>
      </p:sp>
      <p:sp>
        <p:nvSpPr>
          <p:cNvPr name="TextBox 17" id="17"/>
          <p:cNvSpPr txBox="true"/>
          <p:nvPr/>
        </p:nvSpPr>
        <p:spPr>
          <a:xfrm rot="0">
            <a:off x="1028700" y="2526800"/>
            <a:ext cx="16230600" cy="1313180"/>
          </a:xfrm>
          <a:prstGeom prst="rect">
            <a:avLst/>
          </a:prstGeom>
        </p:spPr>
        <p:txBody>
          <a:bodyPr anchor="t" rtlCol="false" tIns="0" lIns="0" bIns="0" rIns="0">
            <a:spAutoFit/>
          </a:bodyPr>
          <a:lstStyle/>
          <a:p>
            <a:pPr algn="l" marL="820421" indent="-410210" lvl="1">
              <a:lnSpc>
                <a:spcPts val="5320"/>
              </a:lnSpc>
              <a:spcBef>
                <a:spcPct val="0"/>
              </a:spcBef>
              <a:buFont typeface="Arial"/>
              <a:buChar char="•"/>
            </a:pPr>
            <a:r>
              <a:rPr lang="en-US" sz="3800" strike="noStrike" u="none">
                <a:solidFill>
                  <a:srgbClr val="56AAF0"/>
                </a:solidFill>
                <a:latin typeface="Rokkitt Bold"/>
              </a:rPr>
              <a:t>Lấy thông tin về các suất chiếu của một bộ phim trong khoảng thời gian cụ thể:</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61</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449610" y="2359355"/>
            <a:ext cx="11388780" cy="7413957"/>
          </a:xfrm>
          <a:custGeom>
            <a:avLst/>
            <a:gdLst/>
            <a:ahLst/>
            <a:cxnLst/>
            <a:rect r="r" b="b" t="t" l="l"/>
            <a:pathLst>
              <a:path h="7413957" w="11388780">
                <a:moveTo>
                  <a:pt x="0" y="0"/>
                </a:moveTo>
                <a:lnTo>
                  <a:pt x="11388780" y="0"/>
                </a:lnTo>
                <a:lnTo>
                  <a:pt x="11388780" y="7413957"/>
                </a:lnTo>
                <a:lnTo>
                  <a:pt x="0" y="7413957"/>
                </a:lnTo>
                <a:lnTo>
                  <a:pt x="0" y="0"/>
                </a:lnTo>
                <a:close/>
              </a:path>
            </a:pathLst>
          </a:custGeom>
          <a:blipFill>
            <a:blip r:embed="rId6"/>
            <a:stretch>
              <a:fillRect l="0" t="0" r="0" b="0"/>
            </a:stretch>
          </a:blipFill>
        </p:spPr>
      </p:sp>
      <p:sp>
        <p:nvSpPr>
          <p:cNvPr name="TextBox 14" id="14"/>
          <p:cNvSpPr txBox="true"/>
          <p:nvPr/>
        </p:nvSpPr>
        <p:spPr>
          <a:xfrm rot="0">
            <a:off x="1692863" y="962025"/>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STORED PROCEDURE </a:t>
            </a:r>
          </a:p>
        </p:txBody>
      </p:sp>
      <p:sp>
        <p:nvSpPr>
          <p:cNvPr name="TextBox 15" id="15"/>
          <p:cNvSpPr txBox="true"/>
          <p:nvPr/>
        </p:nvSpPr>
        <p:spPr>
          <a:xfrm rot="0">
            <a:off x="2983524" y="92075"/>
            <a:ext cx="12985115" cy="880110"/>
          </a:xfrm>
          <a:prstGeom prst="rect">
            <a:avLst/>
          </a:prstGeom>
        </p:spPr>
        <p:txBody>
          <a:bodyPr anchor="t" rtlCol="false" tIns="0" lIns="0" bIns="0" rIns="0">
            <a:spAutoFit/>
          </a:bodyPr>
          <a:lstStyle/>
          <a:p>
            <a:pPr algn="l">
              <a:lnSpc>
                <a:spcPts val="7140"/>
              </a:lnSpc>
            </a:pPr>
            <a:r>
              <a:rPr lang="en-US" sz="5100">
                <a:solidFill>
                  <a:srgbClr val="3275C5"/>
                </a:solidFill>
                <a:latin typeface="Rokkitt Bold"/>
              </a:rPr>
              <a:t>3.3.3 Stored Procedure với tham số vào và ra</a:t>
            </a:r>
          </a:p>
        </p:txBody>
      </p:sp>
      <p:sp>
        <p:nvSpPr>
          <p:cNvPr name="TextBox 16" id="16"/>
          <p:cNvSpPr txBox="true"/>
          <p:nvPr/>
        </p:nvSpPr>
        <p:spPr>
          <a:xfrm rot="0">
            <a:off x="4294798" y="1043508"/>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số vé đã đặt khi nhập vào tên tài khoản</a:t>
            </a:r>
          </a:p>
        </p:txBody>
      </p:sp>
      <p:sp>
        <p:nvSpPr>
          <p:cNvPr name="TextBox 17" id="17"/>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62</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697893" y="6022978"/>
            <a:ext cx="13318310" cy="2263072"/>
          </a:xfrm>
          <a:custGeom>
            <a:avLst/>
            <a:gdLst/>
            <a:ahLst/>
            <a:cxnLst/>
            <a:rect r="r" b="b" t="t" l="l"/>
            <a:pathLst>
              <a:path h="2263072" w="13318310">
                <a:moveTo>
                  <a:pt x="0" y="0"/>
                </a:moveTo>
                <a:lnTo>
                  <a:pt x="13318309" y="0"/>
                </a:lnTo>
                <a:lnTo>
                  <a:pt x="13318309" y="2263072"/>
                </a:lnTo>
                <a:lnTo>
                  <a:pt x="0" y="2263072"/>
                </a:lnTo>
                <a:lnTo>
                  <a:pt x="0" y="0"/>
                </a:lnTo>
                <a:close/>
              </a:path>
            </a:pathLst>
          </a:custGeom>
          <a:blipFill>
            <a:blip r:embed="rId6"/>
            <a:stretch>
              <a:fillRect l="0" t="0" r="0" b="0"/>
            </a:stretch>
          </a:blipFill>
        </p:spPr>
      </p:sp>
      <p:sp>
        <p:nvSpPr>
          <p:cNvPr name="Freeform 14" id="14"/>
          <p:cNvSpPr/>
          <p:nvPr/>
        </p:nvSpPr>
        <p:spPr>
          <a:xfrm flipH="false" flipV="false" rot="0">
            <a:off x="2894385" y="3002354"/>
            <a:ext cx="12925324" cy="2123489"/>
          </a:xfrm>
          <a:custGeom>
            <a:avLst/>
            <a:gdLst/>
            <a:ahLst/>
            <a:cxnLst/>
            <a:rect r="r" b="b" t="t" l="l"/>
            <a:pathLst>
              <a:path h="2123489" w="12925324">
                <a:moveTo>
                  <a:pt x="0" y="0"/>
                </a:moveTo>
                <a:lnTo>
                  <a:pt x="12925325" y="0"/>
                </a:lnTo>
                <a:lnTo>
                  <a:pt x="12925325" y="2123489"/>
                </a:lnTo>
                <a:lnTo>
                  <a:pt x="0" y="2123489"/>
                </a:lnTo>
                <a:lnTo>
                  <a:pt x="0" y="0"/>
                </a:lnTo>
                <a:close/>
              </a:path>
            </a:pathLst>
          </a:custGeom>
          <a:blipFill>
            <a:blip r:embed="rId7"/>
            <a:stretch>
              <a:fillRect l="0" t="-113" r="0" b="-113"/>
            </a:stretch>
          </a:blipFill>
        </p:spPr>
      </p:sp>
      <p:sp>
        <p:nvSpPr>
          <p:cNvPr name="TextBox 15" id="15"/>
          <p:cNvSpPr txBox="true"/>
          <p:nvPr/>
        </p:nvSpPr>
        <p:spPr>
          <a:xfrm rot="0">
            <a:off x="1692863" y="962025"/>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STORED PROCEDURE </a:t>
            </a:r>
          </a:p>
        </p:txBody>
      </p:sp>
      <p:sp>
        <p:nvSpPr>
          <p:cNvPr name="TextBox 16" id="16"/>
          <p:cNvSpPr txBox="true"/>
          <p:nvPr/>
        </p:nvSpPr>
        <p:spPr>
          <a:xfrm rot="0">
            <a:off x="2983524" y="92075"/>
            <a:ext cx="12985115" cy="880110"/>
          </a:xfrm>
          <a:prstGeom prst="rect">
            <a:avLst/>
          </a:prstGeom>
        </p:spPr>
        <p:txBody>
          <a:bodyPr anchor="t" rtlCol="false" tIns="0" lIns="0" bIns="0" rIns="0">
            <a:spAutoFit/>
          </a:bodyPr>
          <a:lstStyle/>
          <a:p>
            <a:pPr algn="l">
              <a:lnSpc>
                <a:spcPts val="7140"/>
              </a:lnSpc>
            </a:pPr>
            <a:r>
              <a:rPr lang="en-US" sz="5100">
                <a:solidFill>
                  <a:srgbClr val="3275C5"/>
                </a:solidFill>
                <a:latin typeface="Rokkitt Bold"/>
              </a:rPr>
              <a:t>3.3.3 Stored Procedure với tham số vào và ra</a:t>
            </a:r>
          </a:p>
        </p:txBody>
      </p:sp>
      <p:sp>
        <p:nvSpPr>
          <p:cNvPr name="TextBox 17" id="17"/>
          <p:cNvSpPr txBox="true"/>
          <p:nvPr/>
        </p:nvSpPr>
        <p:spPr>
          <a:xfrm rot="0">
            <a:off x="4294798" y="1043508"/>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số vé đã đặt khi nhập vào tên tài khoản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63</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92863" y="1209864"/>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 </a:t>
            </a:r>
          </a:p>
        </p:txBody>
      </p:sp>
      <p:sp>
        <p:nvSpPr>
          <p:cNvPr name="TextBox 14" id="14"/>
          <p:cNvSpPr txBox="true"/>
          <p:nvPr/>
        </p:nvSpPr>
        <p:spPr>
          <a:xfrm rot="0">
            <a:off x="6627475" y="753821"/>
            <a:ext cx="5033051" cy="931137"/>
          </a:xfrm>
          <a:prstGeom prst="rect">
            <a:avLst/>
          </a:prstGeom>
        </p:spPr>
        <p:txBody>
          <a:bodyPr anchor="t" rtlCol="false" tIns="0" lIns="0" bIns="0" rIns="0">
            <a:spAutoFit/>
          </a:bodyPr>
          <a:lstStyle/>
          <a:p>
            <a:pPr algn="l">
              <a:lnSpc>
                <a:spcPts val="7528"/>
              </a:lnSpc>
            </a:pPr>
            <a:r>
              <a:rPr lang="en-US" sz="5377">
                <a:solidFill>
                  <a:srgbClr val="3275C5"/>
                </a:solidFill>
                <a:latin typeface="Rokkitt Bold"/>
              </a:rPr>
              <a:t>3.4.1 Khái niệm</a:t>
            </a:r>
          </a:p>
        </p:txBody>
      </p:sp>
      <p:sp>
        <p:nvSpPr>
          <p:cNvPr name="TextBox 15" id="15"/>
          <p:cNvSpPr txBox="true"/>
          <p:nvPr/>
        </p:nvSpPr>
        <p:spPr>
          <a:xfrm rot="0">
            <a:off x="1235530" y="2514794"/>
            <a:ext cx="16023770" cy="6381750"/>
          </a:xfrm>
          <a:prstGeom prst="rect">
            <a:avLst/>
          </a:prstGeom>
        </p:spPr>
        <p:txBody>
          <a:bodyPr anchor="t" rtlCol="false" tIns="0" lIns="0" bIns="0" rIns="0">
            <a:spAutoFit/>
          </a:bodyPr>
          <a:lstStyle/>
          <a:p>
            <a:pPr algn="just" marL="971550" indent="-485775" lvl="1">
              <a:lnSpc>
                <a:spcPts val="6299"/>
              </a:lnSpc>
              <a:buFont typeface="Arial"/>
              <a:buChar char="•"/>
            </a:pPr>
            <a:r>
              <a:rPr lang="en-US" sz="4500">
                <a:solidFill>
                  <a:srgbClr val="56AAF0"/>
                </a:solidFill>
                <a:latin typeface="Rokkitt"/>
              </a:rPr>
              <a:t>Function trong SQL là một đối tượng được lưu trữ trong cơ sở dữ liệu, được sử dụng để thực hiện các xử lý như tính toán phức tạp và luôn trả về một giá trị. </a:t>
            </a:r>
          </a:p>
          <a:p>
            <a:pPr algn="just" marL="971550" indent="-485775" lvl="1">
              <a:lnSpc>
                <a:spcPts val="6299"/>
              </a:lnSpc>
              <a:buFont typeface="Arial"/>
              <a:buChar char="•"/>
            </a:pPr>
            <a:r>
              <a:rPr lang="en-US" sz="4500">
                <a:solidFill>
                  <a:srgbClr val="56AAF0"/>
                </a:solidFill>
                <a:latin typeface="Rokkitt"/>
              </a:rPr>
              <a:t>Có hai loại Function: hệ thống và do người dùng tự định nghĩa. Function do người dùng tự định nghĩa có hai dạng: Scalar-valued (trả về một giá trị vô hướng) và Table-valued (trả về một bảng là kết quả của một hoặc nhiều lệnh).</a:t>
            </a:r>
          </a:p>
          <a:p>
            <a:pPr algn="just">
              <a:lnSpc>
                <a:spcPts val="6299"/>
              </a:lnSpc>
            </a:pP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64</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5744" y="2868966"/>
            <a:ext cx="16626977" cy="5619359"/>
          </a:xfrm>
          <a:custGeom>
            <a:avLst/>
            <a:gdLst/>
            <a:ahLst/>
            <a:cxnLst/>
            <a:rect r="r" b="b" t="t" l="l"/>
            <a:pathLst>
              <a:path h="5619359" w="16626977">
                <a:moveTo>
                  <a:pt x="0" y="0"/>
                </a:moveTo>
                <a:lnTo>
                  <a:pt x="16626978" y="0"/>
                </a:lnTo>
                <a:lnTo>
                  <a:pt x="16626978" y="5619359"/>
                </a:lnTo>
                <a:lnTo>
                  <a:pt x="0" y="5619359"/>
                </a:lnTo>
                <a:lnTo>
                  <a:pt x="0" y="0"/>
                </a:lnTo>
                <a:close/>
              </a:path>
            </a:pathLst>
          </a:custGeom>
          <a:blipFill>
            <a:blip r:embed="rId6"/>
            <a:stretch>
              <a:fillRect l="0" t="0" r="0" b="0"/>
            </a:stretch>
          </a:blipFill>
        </p:spPr>
      </p:sp>
      <p:sp>
        <p:nvSpPr>
          <p:cNvPr name="TextBox 14" id="14"/>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a:t>
            </a:r>
          </a:p>
        </p:txBody>
      </p:sp>
      <p:sp>
        <p:nvSpPr>
          <p:cNvPr name="TextBox 15" id="15"/>
          <p:cNvSpPr txBox="true"/>
          <p:nvPr/>
        </p:nvSpPr>
        <p:spPr>
          <a:xfrm rot="0">
            <a:off x="4056673" y="378182"/>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3.4.2 Tạo Function trả về giá trị loại Scalar-valued</a:t>
            </a:r>
          </a:p>
          <a:p>
            <a:pPr algn="l">
              <a:lnSpc>
                <a:spcPts val="5897"/>
              </a:lnSpc>
            </a:pPr>
          </a:p>
        </p:txBody>
      </p:sp>
      <p:sp>
        <p:nvSpPr>
          <p:cNvPr name="TextBox 16" id="16"/>
          <p:cNvSpPr txBox="true"/>
          <p:nvPr/>
        </p:nvSpPr>
        <p:spPr>
          <a:xfrm rot="0">
            <a:off x="4180498" y="1291947"/>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tổng doanh thu từ bán vé trong một khoảng thời gian</a:t>
            </a:r>
          </a:p>
        </p:txBody>
      </p:sp>
      <p:sp>
        <p:nvSpPr>
          <p:cNvPr name="TextBox 17" id="17"/>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65</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374962" y="6112673"/>
            <a:ext cx="5538076" cy="3145627"/>
          </a:xfrm>
          <a:custGeom>
            <a:avLst/>
            <a:gdLst/>
            <a:ahLst/>
            <a:cxnLst/>
            <a:rect r="r" b="b" t="t" l="l"/>
            <a:pathLst>
              <a:path h="3145627" w="5538076">
                <a:moveTo>
                  <a:pt x="0" y="0"/>
                </a:moveTo>
                <a:lnTo>
                  <a:pt x="5538076" y="0"/>
                </a:lnTo>
                <a:lnTo>
                  <a:pt x="5538076" y="3145627"/>
                </a:lnTo>
                <a:lnTo>
                  <a:pt x="0" y="3145627"/>
                </a:lnTo>
                <a:lnTo>
                  <a:pt x="0" y="0"/>
                </a:lnTo>
                <a:close/>
              </a:path>
            </a:pathLst>
          </a:custGeom>
          <a:blipFill>
            <a:blip r:embed="rId6"/>
            <a:stretch>
              <a:fillRect l="0" t="0" r="0" b="0"/>
            </a:stretch>
          </a:blipFill>
        </p:spPr>
      </p:sp>
      <p:sp>
        <p:nvSpPr>
          <p:cNvPr name="Freeform 14" id="14"/>
          <p:cNvSpPr/>
          <p:nvPr/>
        </p:nvSpPr>
        <p:spPr>
          <a:xfrm flipH="false" flipV="false" rot="0">
            <a:off x="2097741" y="3140482"/>
            <a:ext cx="14534842" cy="1770085"/>
          </a:xfrm>
          <a:custGeom>
            <a:avLst/>
            <a:gdLst/>
            <a:ahLst/>
            <a:cxnLst/>
            <a:rect r="r" b="b" t="t" l="l"/>
            <a:pathLst>
              <a:path h="1770085" w="14534842">
                <a:moveTo>
                  <a:pt x="0" y="0"/>
                </a:moveTo>
                <a:lnTo>
                  <a:pt x="14534843" y="0"/>
                </a:lnTo>
                <a:lnTo>
                  <a:pt x="14534843" y="1770085"/>
                </a:lnTo>
                <a:lnTo>
                  <a:pt x="0" y="1770085"/>
                </a:lnTo>
                <a:lnTo>
                  <a:pt x="0" y="0"/>
                </a:lnTo>
                <a:close/>
              </a:path>
            </a:pathLst>
          </a:custGeom>
          <a:blipFill>
            <a:blip r:embed="rId7"/>
            <a:stretch>
              <a:fillRect l="0" t="0" r="0" b="0"/>
            </a:stretch>
          </a:blipFill>
        </p:spPr>
      </p:sp>
      <p:sp>
        <p:nvSpPr>
          <p:cNvPr name="TextBox 15" id="15"/>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a:t>
            </a:r>
          </a:p>
        </p:txBody>
      </p:sp>
      <p:sp>
        <p:nvSpPr>
          <p:cNvPr name="TextBox 16" id="16"/>
          <p:cNvSpPr txBox="true"/>
          <p:nvPr/>
        </p:nvSpPr>
        <p:spPr>
          <a:xfrm rot="0">
            <a:off x="4056673" y="378182"/>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3.4.2 Tạo Function trả về giá trị loại Scalar-valued</a:t>
            </a:r>
          </a:p>
          <a:p>
            <a:pPr algn="l">
              <a:lnSpc>
                <a:spcPts val="5897"/>
              </a:lnSpc>
            </a:pPr>
          </a:p>
        </p:txBody>
      </p:sp>
      <p:sp>
        <p:nvSpPr>
          <p:cNvPr name="TextBox 17" id="17"/>
          <p:cNvSpPr txBox="true"/>
          <p:nvPr/>
        </p:nvSpPr>
        <p:spPr>
          <a:xfrm rot="0">
            <a:off x="4180498" y="1291947"/>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tổng doanh thu từ bán vé trong một khoảng thời gian</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66</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49185" y="3723199"/>
            <a:ext cx="16815724" cy="5653772"/>
          </a:xfrm>
          <a:custGeom>
            <a:avLst/>
            <a:gdLst/>
            <a:ahLst/>
            <a:cxnLst/>
            <a:rect r="r" b="b" t="t" l="l"/>
            <a:pathLst>
              <a:path h="5653772" w="16815724">
                <a:moveTo>
                  <a:pt x="0" y="0"/>
                </a:moveTo>
                <a:lnTo>
                  <a:pt x="16815725" y="0"/>
                </a:lnTo>
                <a:lnTo>
                  <a:pt x="16815725" y="5653772"/>
                </a:lnTo>
                <a:lnTo>
                  <a:pt x="0" y="5653772"/>
                </a:lnTo>
                <a:lnTo>
                  <a:pt x="0" y="0"/>
                </a:lnTo>
                <a:close/>
              </a:path>
            </a:pathLst>
          </a:custGeom>
          <a:blipFill>
            <a:blip r:embed="rId6"/>
            <a:stretch>
              <a:fillRect l="0" t="0" r="0" b="0"/>
            </a:stretch>
          </a:blipFill>
        </p:spPr>
      </p:sp>
      <p:sp>
        <p:nvSpPr>
          <p:cNvPr name="TextBox 14" id="14"/>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a:t>
            </a:r>
          </a:p>
        </p:txBody>
      </p:sp>
      <p:sp>
        <p:nvSpPr>
          <p:cNvPr name="TextBox 15" id="15"/>
          <p:cNvSpPr txBox="true"/>
          <p:nvPr/>
        </p:nvSpPr>
        <p:spPr>
          <a:xfrm rot="0">
            <a:off x="4056673" y="378182"/>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 Tạo Function trả về giá trị loại Table-valued</a:t>
            </a:r>
          </a:p>
          <a:p>
            <a:pPr algn="l">
              <a:lnSpc>
                <a:spcPts val="5897"/>
              </a:lnSpc>
            </a:pPr>
          </a:p>
        </p:txBody>
      </p:sp>
      <p:sp>
        <p:nvSpPr>
          <p:cNvPr name="TextBox 16" id="16"/>
          <p:cNvSpPr txBox="true"/>
          <p:nvPr/>
        </p:nvSpPr>
        <p:spPr>
          <a:xfrm rot="0">
            <a:off x="736138" y="2524319"/>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Lấy danh sách các phim đang chiếu theo rạp và ca chiếu</a:t>
            </a:r>
          </a:p>
        </p:txBody>
      </p:sp>
      <p:sp>
        <p:nvSpPr>
          <p:cNvPr name="TextBox 17" id="17"/>
          <p:cNvSpPr txBox="true"/>
          <p:nvPr/>
        </p:nvSpPr>
        <p:spPr>
          <a:xfrm rot="0">
            <a:off x="5329360" y="1231766"/>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3.4.3.1 Hàm giá trị bảng đơn giản</a:t>
            </a:r>
          </a:p>
          <a:p>
            <a:pPr algn="l">
              <a:lnSpc>
                <a:spcPts val="5897"/>
              </a:lnSpc>
            </a:pP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67</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511221" y="6987462"/>
            <a:ext cx="9265557" cy="1512087"/>
          </a:xfrm>
          <a:custGeom>
            <a:avLst/>
            <a:gdLst/>
            <a:ahLst/>
            <a:cxnLst/>
            <a:rect r="r" b="b" t="t" l="l"/>
            <a:pathLst>
              <a:path h="1512087" w="9265557">
                <a:moveTo>
                  <a:pt x="0" y="0"/>
                </a:moveTo>
                <a:lnTo>
                  <a:pt x="9265558" y="0"/>
                </a:lnTo>
                <a:lnTo>
                  <a:pt x="9265558" y="1512087"/>
                </a:lnTo>
                <a:lnTo>
                  <a:pt x="0" y="1512087"/>
                </a:lnTo>
                <a:lnTo>
                  <a:pt x="0" y="0"/>
                </a:lnTo>
                <a:close/>
              </a:path>
            </a:pathLst>
          </a:custGeom>
          <a:blipFill>
            <a:blip r:embed="rId6"/>
            <a:stretch>
              <a:fillRect l="0" t="0" r="0" b="0"/>
            </a:stretch>
          </a:blipFill>
        </p:spPr>
      </p:sp>
      <p:sp>
        <p:nvSpPr>
          <p:cNvPr name="Freeform 14" id="14"/>
          <p:cNvSpPr/>
          <p:nvPr/>
        </p:nvSpPr>
        <p:spPr>
          <a:xfrm flipH="false" flipV="false" rot="0">
            <a:off x="2646262" y="3609534"/>
            <a:ext cx="12995476" cy="2272507"/>
          </a:xfrm>
          <a:custGeom>
            <a:avLst/>
            <a:gdLst/>
            <a:ahLst/>
            <a:cxnLst/>
            <a:rect r="r" b="b" t="t" l="l"/>
            <a:pathLst>
              <a:path h="2272507" w="12995476">
                <a:moveTo>
                  <a:pt x="0" y="0"/>
                </a:moveTo>
                <a:lnTo>
                  <a:pt x="12995476" y="0"/>
                </a:lnTo>
                <a:lnTo>
                  <a:pt x="12995476" y="2272507"/>
                </a:lnTo>
                <a:lnTo>
                  <a:pt x="0" y="2272507"/>
                </a:lnTo>
                <a:lnTo>
                  <a:pt x="0" y="0"/>
                </a:lnTo>
                <a:close/>
              </a:path>
            </a:pathLst>
          </a:custGeom>
          <a:blipFill>
            <a:blip r:embed="rId7"/>
            <a:stretch>
              <a:fillRect l="0" t="0" r="0" b="0"/>
            </a:stretch>
          </a:blipFill>
        </p:spPr>
      </p:sp>
      <p:sp>
        <p:nvSpPr>
          <p:cNvPr name="TextBox 15" id="15"/>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a:t>
            </a:r>
          </a:p>
        </p:txBody>
      </p:sp>
      <p:sp>
        <p:nvSpPr>
          <p:cNvPr name="TextBox 16" id="16"/>
          <p:cNvSpPr txBox="true"/>
          <p:nvPr/>
        </p:nvSpPr>
        <p:spPr>
          <a:xfrm rot="0">
            <a:off x="4056673" y="378182"/>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 Tạo Function trả về giá trị loại Table-valued</a:t>
            </a:r>
          </a:p>
          <a:p>
            <a:pPr algn="l">
              <a:lnSpc>
                <a:spcPts val="5897"/>
              </a:lnSpc>
            </a:pPr>
          </a:p>
        </p:txBody>
      </p:sp>
      <p:sp>
        <p:nvSpPr>
          <p:cNvPr name="TextBox 17" id="17"/>
          <p:cNvSpPr txBox="true"/>
          <p:nvPr/>
        </p:nvSpPr>
        <p:spPr>
          <a:xfrm rot="0">
            <a:off x="639718" y="2343979"/>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Lấy danh sách các phim đang chiếu theo rạp và ca chiếu</a:t>
            </a:r>
          </a:p>
        </p:txBody>
      </p:sp>
      <p:sp>
        <p:nvSpPr>
          <p:cNvPr name="TextBox 18" id="18"/>
          <p:cNvSpPr txBox="true"/>
          <p:nvPr/>
        </p:nvSpPr>
        <p:spPr>
          <a:xfrm rot="0">
            <a:off x="5329360" y="1231766"/>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3.4.3.1 Hàm giá trị bảng đơn giản</a:t>
            </a:r>
          </a:p>
          <a:p>
            <a:pPr algn="l">
              <a:lnSpc>
                <a:spcPts val="5897"/>
              </a:lnSpc>
            </a:pPr>
          </a:p>
        </p:txBody>
      </p:sp>
      <p:sp>
        <p:nvSpPr>
          <p:cNvPr name="TextBox 19" id="19"/>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130196" y="1059217"/>
            <a:ext cx="10511830" cy="6491055"/>
          </a:xfrm>
          <a:custGeom>
            <a:avLst/>
            <a:gdLst/>
            <a:ahLst/>
            <a:cxnLst/>
            <a:rect r="r" b="b" t="t" l="l"/>
            <a:pathLst>
              <a:path h="6491055" w="10511830">
                <a:moveTo>
                  <a:pt x="0" y="0"/>
                </a:moveTo>
                <a:lnTo>
                  <a:pt x="10511830" y="0"/>
                </a:lnTo>
                <a:lnTo>
                  <a:pt x="10511830" y="6491055"/>
                </a:lnTo>
                <a:lnTo>
                  <a:pt x="0" y="6491055"/>
                </a:lnTo>
                <a:lnTo>
                  <a:pt x="0" y="0"/>
                </a:lnTo>
                <a:close/>
              </a:path>
            </a:pathLst>
          </a:custGeom>
          <a:blipFill>
            <a:blip r:embed="rId2"/>
            <a:stretch>
              <a:fillRect l="0" t="0" r="0" b="0"/>
            </a:stretch>
          </a:blipFill>
        </p:spPr>
      </p:sp>
      <p:sp>
        <p:nvSpPr>
          <p:cNvPr name="TextBox 3" id="3"/>
          <p:cNvSpPr txBox="true"/>
          <p:nvPr/>
        </p:nvSpPr>
        <p:spPr>
          <a:xfrm rot="0">
            <a:off x="4708913" y="593575"/>
            <a:ext cx="12255062" cy="672817"/>
          </a:xfrm>
          <a:prstGeom prst="rect">
            <a:avLst/>
          </a:prstGeom>
        </p:spPr>
        <p:txBody>
          <a:bodyPr anchor="t" rtlCol="false" tIns="0" lIns="0" bIns="0" rIns="0">
            <a:spAutoFit/>
          </a:bodyPr>
          <a:lstStyle/>
          <a:p>
            <a:pPr algn="l">
              <a:lnSpc>
                <a:spcPts val="5440"/>
              </a:lnSpc>
            </a:pPr>
            <a:r>
              <a:rPr lang="en-US" sz="3886">
                <a:solidFill>
                  <a:srgbClr val="56AAF0"/>
                </a:solidFill>
                <a:latin typeface="Rokkitt"/>
              </a:rPr>
              <a:t>MỤC TIÊU</a:t>
            </a:r>
          </a:p>
        </p:txBody>
      </p:sp>
      <p:sp>
        <p:nvSpPr>
          <p:cNvPr name="TextBox 4" id="4"/>
          <p:cNvSpPr txBox="true"/>
          <p:nvPr/>
        </p:nvSpPr>
        <p:spPr>
          <a:xfrm rot="0">
            <a:off x="4708913" y="1599300"/>
            <a:ext cx="12255062" cy="7659000"/>
          </a:xfrm>
          <a:prstGeom prst="rect">
            <a:avLst/>
          </a:prstGeom>
        </p:spPr>
        <p:txBody>
          <a:bodyPr anchor="t" rtlCol="false" tIns="0" lIns="0" bIns="0" rIns="0">
            <a:spAutoFit/>
          </a:bodyPr>
          <a:lstStyle/>
          <a:p>
            <a:pPr algn="just" marL="721015" indent="-360507" lvl="1">
              <a:lnSpc>
                <a:spcPts val="4675"/>
              </a:lnSpc>
              <a:buFont typeface="Arial"/>
              <a:buChar char="•"/>
            </a:pPr>
            <a:r>
              <a:rPr lang="en-US" sz="3339" spc="13">
                <a:solidFill>
                  <a:srgbClr val="3275C5"/>
                </a:solidFill>
                <a:latin typeface="Rokkitt Bold"/>
              </a:rPr>
              <a:t>Cung cấp cho khách hàng các thông tin cụ thể:</a:t>
            </a:r>
            <a:r>
              <a:rPr lang="en-US" sz="3339" spc="13">
                <a:solidFill>
                  <a:srgbClr val="3275C5"/>
                </a:solidFill>
                <a:latin typeface="Rokkitt"/>
              </a:rPr>
              <a:t> các tên và thể loại phim, giá vé, tình trạng các phòng chiếu, các ưu đãi… </a:t>
            </a:r>
          </a:p>
          <a:p>
            <a:pPr algn="just">
              <a:lnSpc>
                <a:spcPts val="4675"/>
              </a:lnSpc>
            </a:pPr>
          </a:p>
          <a:p>
            <a:pPr algn="just" marL="721015" indent="-360507" lvl="1">
              <a:lnSpc>
                <a:spcPts val="4675"/>
              </a:lnSpc>
              <a:buFont typeface="Arial"/>
              <a:buChar char="•"/>
            </a:pPr>
            <a:r>
              <a:rPr lang="en-US" sz="3339" spc="13">
                <a:solidFill>
                  <a:srgbClr val="3275C5"/>
                </a:solidFill>
                <a:latin typeface="Rokkitt Bold"/>
              </a:rPr>
              <a:t>Cung cấp các chức năng cơ bản xoay quanh việc đặt vé xem phim bao gồm:</a:t>
            </a:r>
            <a:r>
              <a:rPr lang="en-US" sz="3339" spc="13">
                <a:solidFill>
                  <a:srgbClr val="3275C5"/>
                </a:solidFill>
                <a:latin typeface="Rokkitt"/>
              </a:rPr>
              <a:t> xem thông tin chi tiết của phim, lựa chọn phim, rạp chiếu, phòng chiếu, ghế ngồi, khuyến mại…</a:t>
            </a:r>
          </a:p>
          <a:p>
            <a:pPr algn="just">
              <a:lnSpc>
                <a:spcPts val="4675"/>
              </a:lnSpc>
            </a:pPr>
          </a:p>
          <a:p>
            <a:pPr algn="just" marL="721015" indent="-360507" lvl="1">
              <a:lnSpc>
                <a:spcPts val="4675"/>
              </a:lnSpc>
              <a:buFont typeface="Arial"/>
              <a:buChar char="•"/>
            </a:pPr>
            <a:r>
              <a:rPr lang="en-US" sz="3339" spc="13">
                <a:solidFill>
                  <a:srgbClr val="3275C5"/>
                </a:solidFill>
                <a:latin typeface="Rokkitt Bold"/>
              </a:rPr>
              <a:t>Triển khai trên nhiều nền tảng như:</a:t>
            </a:r>
            <a:r>
              <a:rPr lang="en-US" sz="3339" spc="13">
                <a:solidFill>
                  <a:srgbClr val="3275C5"/>
                </a:solidFill>
                <a:latin typeface="Rokkitt"/>
              </a:rPr>
              <a:t> website, các ứng dụng, mạng xã hội…</a:t>
            </a:r>
          </a:p>
          <a:p>
            <a:pPr algn="just">
              <a:lnSpc>
                <a:spcPts val="4675"/>
              </a:lnSpc>
            </a:pPr>
          </a:p>
          <a:p>
            <a:pPr algn="just" marL="721015" indent="-360507" lvl="1">
              <a:lnSpc>
                <a:spcPts val="4675"/>
              </a:lnSpc>
              <a:buFont typeface="Arial"/>
              <a:buChar char="•"/>
            </a:pPr>
            <a:r>
              <a:rPr lang="en-US" sz="3339" spc="13">
                <a:solidFill>
                  <a:srgbClr val="3275C5"/>
                </a:solidFill>
                <a:latin typeface="Rokkitt Bold"/>
              </a:rPr>
              <a:t>Có khả năng quản lý tất cả các dữ liệu:</a:t>
            </a:r>
            <a:r>
              <a:rPr lang="en-US" sz="3339" spc="13">
                <a:solidFill>
                  <a:srgbClr val="3275C5"/>
                </a:solidFill>
                <a:latin typeface="Rokkitt"/>
              </a:rPr>
              <a:t> việc quản lý cài đặt, đóng mở rạp, tạo thêm các dịch vụ đi kèm cho đến các hình thức thanh toán, các chương trình khuyến mại…</a:t>
            </a:r>
          </a:p>
        </p:txBody>
      </p:sp>
      <p:sp>
        <p:nvSpPr>
          <p:cNvPr name="Freeform 5" id="5"/>
          <p:cNvSpPr/>
          <p:nvPr/>
        </p:nvSpPr>
        <p:spPr>
          <a:xfrm flipH="true" flipV="true" rot="0">
            <a:off x="201945" y="-81830"/>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4577" y="36740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5498" y="731472"/>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HỆ THỐNG</a:t>
            </a:r>
          </a:p>
        </p:txBody>
      </p:sp>
      <p:sp>
        <p:nvSpPr>
          <p:cNvPr name="TextBox 8" id="8"/>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142401" y="2668848"/>
            <a:ext cx="10429293" cy="7071060"/>
          </a:xfrm>
          <a:custGeom>
            <a:avLst/>
            <a:gdLst/>
            <a:ahLst/>
            <a:cxnLst/>
            <a:rect r="r" b="b" t="t" l="l"/>
            <a:pathLst>
              <a:path h="7071060" w="10429293">
                <a:moveTo>
                  <a:pt x="0" y="0"/>
                </a:moveTo>
                <a:lnTo>
                  <a:pt x="10429293" y="0"/>
                </a:lnTo>
                <a:lnTo>
                  <a:pt x="10429293" y="7071060"/>
                </a:lnTo>
                <a:lnTo>
                  <a:pt x="0" y="7071060"/>
                </a:lnTo>
                <a:lnTo>
                  <a:pt x="0" y="0"/>
                </a:lnTo>
                <a:close/>
              </a:path>
            </a:pathLst>
          </a:custGeom>
          <a:blipFill>
            <a:blip r:embed="rId6"/>
            <a:stretch>
              <a:fillRect l="0" t="0" r="0" b="0"/>
            </a:stretch>
          </a:blipFill>
        </p:spPr>
      </p:sp>
      <p:sp>
        <p:nvSpPr>
          <p:cNvPr name="TextBox 14" id="14"/>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FUNCTION</a:t>
            </a:r>
          </a:p>
        </p:txBody>
      </p:sp>
      <p:sp>
        <p:nvSpPr>
          <p:cNvPr name="TextBox 15" id="15"/>
          <p:cNvSpPr txBox="true"/>
          <p:nvPr/>
        </p:nvSpPr>
        <p:spPr>
          <a:xfrm rot="0">
            <a:off x="4056673" y="378182"/>
            <a:ext cx="11929940" cy="14735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 Tạo Function trả về giá trị loại Table-valued</a:t>
            </a:r>
          </a:p>
          <a:p>
            <a:pPr algn="l">
              <a:lnSpc>
                <a:spcPts val="5897"/>
              </a:lnSpc>
            </a:pPr>
          </a:p>
        </p:txBody>
      </p:sp>
      <p:sp>
        <p:nvSpPr>
          <p:cNvPr name="TextBox 16" id="16"/>
          <p:cNvSpPr txBox="true"/>
          <p:nvPr/>
        </p:nvSpPr>
        <p:spPr>
          <a:xfrm rot="0">
            <a:off x="1096591" y="2029019"/>
            <a:ext cx="14890022" cy="606425"/>
          </a:xfrm>
          <a:prstGeom prst="rect">
            <a:avLst/>
          </a:prstGeom>
        </p:spPr>
        <p:txBody>
          <a:bodyPr anchor="t" rtlCol="false" tIns="0" lIns="0" bIns="0" rIns="0">
            <a:spAutoFit/>
          </a:bodyPr>
          <a:lstStyle/>
          <a:p>
            <a:pPr algn="just" marL="755652" indent="-377826" lvl="1">
              <a:lnSpc>
                <a:spcPts val="4900"/>
              </a:lnSpc>
              <a:buFont typeface="Arial"/>
              <a:buChar char="•"/>
            </a:pPr>
            <a:r>
              <a:rPr lang="en-US" sz="3500">
                <a:solidFill>
                  <a:srgbClr val="56AAF0"/>
                </a:solidFill>
                <a:latin typeface="Rokkitt Bold"/>
              </a:rPr>
              <a:t>Thống kê số vé bán ra theo từng phim</a:t>
            </a:r>
          </a:p>
        </p:txBody>
      </p:sp>
      <p:sp>
        <p:nvSpPr>
          <p:cNvPr name="TextBox 17" id="17"/>
          <p:cNvSpPr txBox="true"/>
          <p:nvPr/>
        </p:nvSpPr>
        <p:spPr>
          <a:xfrm rot="0">
            <a:off x="5329360" y="1231766"/>
            <a:ext cx="11929940" cy="7261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3.4.3.2 Hàm giá trị bảng đa câu lệnh</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69</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92863" y="1209864"/>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TRIGGER</a:t>
            </a:r>
          </a:p>
        </p:txBody>
      </p:sp>
      <p:sp>
        <p:nvSpPr>
          <p:cNvPr name="TextBox 14" id="14"/>
          <p:cNvSpPr txBox="true"/>
          <p:nvPr/>
        </p:nvSpPr>
        <p:spPr>
          <a:xfrm rot="0">
            <a:off x="6627475" y="753821"/>
            <a:ext cx="5033051" cy="931137"/>
          </a:xfrm>
          <a:prstGeom prst="rect">
            <a:avLst/>
          </a:prstGeom>
        </p:spPr>
        <p:txBody>
          <a:bodyPr anchor="t" rtlCol="false" tIns="0" lIns="0" bIns="0" rIns="0">
            <a:spAutoFit/>
          </a:bodyPr>
          <a:lstStyle/>
          <a:p>
            <a:pPr algn="l">
              <a:lnSpc>
                <a:spcPts val="7528"/>
              </a:lnSpc>
            </a:pPr>
            <a:r>
              <a:rPr lang="en-US" sz="5377">
                <a:solidFill>
                  <a:srgbClr val="3275C5"/>
                </a:solidFill>
                <a:latin typeface="Rokkitt Bold"/>
              </a:rPr>
              <a:t>3.5.1 Khái niệm</a:t>
            </a:r>
          </a:p>
        </p:txBody>
      </p:sp>
      <p:sp>
        <p:nvSpPr>
          <p:cNvPr name="TextBox 15" id="15"/>
          <p:cNvSpPr txBox="true"/>
          <p:nvPr/>
        </p:nvSpPr>
        <p:spPr>
          <a:xfrm rot="0">
            <a:off x="1396179" y="2291191"/>
            <a:ext cx="15863121" cy="7212066"/>
          </a:xfrm>
          <a:prstGeom prst="rect">
            <a:avLst/>
          </a:prstGeom>
        </p:spPr>
        <p:txBody>
          <a:bodyPr anchor="t" rtlCol="false" tIns="0" lIns="0" bIns="0" rIns="0">
            <a:spAutoFit/>
          </a:bodyPr>
          <a:lstStyle/>
          <a:p>
            <a:pPr algn="just" marL="974387" indent="-487193" lvl="1">
              <a:lnSpc>
                <a:spcPts val="6318"/>
              </a:lnSpc>
              <a:buFont typeface="Arial"/>
              <a:buChar char="•"/>
            </a:pPr>
            <a:r>
              <a:rPr lang="en-US" sz="4513">
                <a:solidFill>
                  <a:srgbClr val="56AAF0"/>
                </a:solidFill>
                <a:latin typeface="Rokkitt"/>
              </a:rPr>
              <a:t>Trigger trong SQL là một khối mã SQL được kích hoạt tự động khi một sự kiện đã được xác định xảy ra. Các sự kiện này có thể bao gồm việc chèn (INSERT), cập nhật (UPDATE), hoặc xóa (DELETE) bản ghi trong một bảng.</a:t>
            </a:r>
          </a:p>
          <a:p>
            <a:pPr algn="just" marL="974387" indent="-487193" lvl="1">
              <a:lnSpc>
                <a:spcPts val="6318"/>
              </a:lnSpc>
              <a:buFont typeface="Arial"/>
              <a:buChar char="•"/>
            </a:pPr>
            <a:r>
              <a:rPr lang="en-US" sz="4513">
                <a:solidFill>
                  <a:srgbClr val="56AAF0"/>
                </a:solidFill>
                <a:latin typeface="Rokkitt"/>
              </a:rPr>
              <a:t>Trigger thường được sử dụng để thực hiện các hành động như kiểm tra tính toàn vẹn dữ liệu, ghi nhật ký (audit), hoặc thực hiện logic kinh doanh phức tạp khi một điều kiện cụ thể được đáp ứng.</a:t>
            </a:r>
          </a:p>
          <a:p>
            <a:pPr algn="just">
              <a:lnSpc>
                <a:spcPts val="6318"/>
              </a:lnSpc>
            </a:pP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70</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914137" y="2115062"/>
            <a:ext cx="11495866" cy="7658250"/>
          </a:xfrm>
          <a:custGeom>
            <a:avLst/>
            <a:gdLst/>
            <a:ahLst/>
            <a:cxnLst/>
            <a:rect r="r" b="b" t="t" l="l"/>
            <a:pathLst>
              <a:path h="7658250" w="11495866">
                <a:moveTo>
                  <a:pt x="0" y="0"/>
                </a:moveTo>
                <a:lnTo>
                  <a:pt x="11495865" y="0"/>
                </a:lnTo>
                <a:lnTo>
                  <a:pt x="11495865" y="7658250"/>
                </a:lnTo>
                <a:lnTo>
                  <a:pt x="0" y="7658250"/>
                </a:lnTo>
                <a:lnTo>
                  <a:pt x="0" y="0"/>
                </a:lnTo>
                <a:close/>
              </a:path>
            </a:pathLst>
          </a:custGeom>
          <a:blipFill>
            <a:blip r:embed="rId6"/>
            <a:stretch>
              <a:fillRect l="0" t="0" r="0" b="0"/>
            </a:stretch>
          </a:blipFill>
        </p:spPr>
      </p:sp>
      <p:sp>
        <p:nvSpPr>
          <p:cNvPr name="TextBox 14" id="14"/>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TRIGGER</a:t>
            </a:r>
          </a:p>
        </p:txBody>
      </p:sp>
      <p:sp>
        <p:nvSpPr>
          <p:cNvPr name="TextBox 15" id="15"/>
          <p:cNvSpPr txBox="true"/>
          <p:nvPr/>
        </p:nvSpPr>
        <p:spPr>
          <a:xfrm rot="0">
            <a:off x="4056673" y="378182"/>
            <a:ext cx="11929940" cy="7261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3.5.2 Các câu lệnh Trigger</a:t>
            </a:r>
          </a:p>
        </p:txBody>
      </p:sp>
      <p:sp>
        <p:nvSpPr>
          <p:cNvPr name="TextBox 16" id="16"/>
          <p:cNvSpPr txBox="true"/>
          <p:nvPr/>
        </p:nvSpPr>
        <p:spPr>
          <a:xfrm rot="0">
            <a:off x="4180498" y="1291947"/>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Cập nhật tổng số ghế một phòng khi một ghế được thêm</a:t>
            </a:r>
          </a:p>
        </p:txBody>
      </p:sp>
      <p:sp>
        <p:nvSpPr>
          <p:cNvPr name="TextBox 17" id="17"/>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71</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76818" y="2600519"/>
            <a:ext cx="15160459" cy="7559144"/>
          </a:xfrm>
          <a:custGeom>
            <a:avLst/>
            <a:gdLst/>
            <a:ahLst/>
            <a:cxnLst/>
            <a:rect r="r" b="b" t="t" l="l"/>
            <a:pathLst>
              <a:path h="7559144" w="15160459">
                <a:moveTo>
                  <a:pt x="0" y="0"/>
                </a:moveTo>
                <a:lnTo>
                  <a:pt x="15160459" y="0"/>
                </a:lnTo>
                <a:lnTo>
                  <a:pt x="15160459" y="7559144"/>
                </a:lnTo>
                <a:lnTo>
                  <a:pt x="0" y="7559144"/>
                </a:lnTo>
                <a:lnTo>
                  <a:pt x="0" y="0"/>
                </a:lnTo>
                <a:close/>
              </a:path>
            </a:pathLst>
          </a:custGeom>
          <a:blipFill>
            <a:blip r:embed="rId6"/>
            <a:stretch>
              <a:fillRect l="0" t="0" r="0" b="0"/>
            </a:stretch>
          </a:blipFill>
        </p:spPr>
      </p:sp>
      <p:sp>
        <p:nvSpPr>
          <p:cNvPr name="TextBox 14" id="14"/>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TRIGGER</a:t>
            </a:r>
          </a:p>
        </p:txBody>
      </p:sp>
      <p:sp>
        <p:nvSpPr>
          <p:cNvPr name="TextBox 15" id="15"/>
          <p:cNvSpPr txBox="true"/>
          <p:nvPr/>
        </p:nvSpPr>
        <p:spPr>
          <a:xfrm rot="0">
            <a:off x="4056673" y="378182"/>
            <a:ext cx="11929940" cy="7261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3.5.2 Các câu lệnh Trigger</a:t>
            </a:r>
          </a:p>
        </p:txBody>
      </p:sp>
      <p:sp>
        <p:nvSpPr>
          <p:cNvPr name="TextBox 16" id="16"/>
          <p:cNvSpPr txBox="true"/>
          <p:nvPr/>
        </p:nvSpPr>
        <p:spPr>
          <a:xfrm rot="0">
            <a:off x="3638905" y="1291947"/>
            <a:ext cx="14275776" cy="131318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Mật khẩu phải có ít nhất một chữ cái, một chữ số và một kí tự đặc biệt</a:t>
            </a:r>
          </a:p>
        </p:txBody>
      </p:sp>
      <p:sp>
        <p:nvSpPr>
          <p:cNvPr name="TextBox 17" id="17"/>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72</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92863" y="1209864"/>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CURSOR </a:t>
            </a:r>
          </a:p>
        </p:txBody>
      </p:sp>
      <p:sp>
        <p:nvSpPr>
          <p:cNvPr name="TextBox 14" id="14"/>
          <p:cNvSpPr txBox="true"/>
          <p:nvPr/>
        </p:nvSpPr>
        <p:spPr>
          <a:xfrm rot="0">
            <a:off x="6627475" y="753821"/>
            <a:ext cx="5033051" cy="931137"/>
          </a:xfrm>
          <a:prstGeom prst="rect">
            <a:avLst/>
          </a:prstGeom>
        </p:spPr>
        <p:txBody>
          <a:bodyPr anchor="t" rtlCol="false" tIns="0" lIns="0" bIns="0" rIns="0">
            <a:spAutoFit/>
          </a:bodyPr>
          <a:lstStyle/>
          <a:p>
            <a:pPr algn="l">
              <a:lnSpc>
                <a:spcPts val="7528"/>
              </a:lnSpc>
            </a:pPr>
            <a:r>
              <a:rPr lang="en-US" sz="5377">
                <a:solidFill>
                  <a:srgbClr val="3275C5"/>
                </a:solidFill>
                <a:latin typeface="Rokkitt Bold"/>
              </a:rPr>
              <a:t>3.6.1 Khái niệm</a:t>
            </a:r>
          </a:p>
        </p:txBody>
      </p:sp>
      <p:sp>
        <p:nvSpPr>
          <p:cNvPr name="TextBox 15" id="15"/>
          <p:cNvSpPr txBox="true"/>
          <p:nvPr/>
        </p:nvSpPr>
        <p:spPr>
          <a:xfrm rot="0">
            <a:off x="1235530" y="2953248"/>
            <a:ext cx="15816940" cy="4790741"/>
          </a:xfrm>
          <a:prstGeom prst="rect">
            <a:avLst/>
          </a:prstGeom>
        </p:spPr>
        <p:txBody>
          <a:bodyPr anchor="t" rtlCol="false" tIns="0" lIns="0" bIns="0" rIns="0">
            <a:spAutoFit/>
          </a:bodyPr>
          <a:lstStyle/>
          <a:p>
            <a:pPr algn="just" marL="974387" indent="-487193" lvl="1">
              <a:lnSpc>
                <a:spcPts val="6318"/>
              </a:lnSpc>
              <a:spcBef>
                <a:spcPct val="0"/>
              </a:spcBef>
              <a:buFont typeface="Arial"/>
              <a:buChar char="•"/>
            </a:pPr>
            <a:r>
              <a:rPr lang="en-US" sz="4513" strike="noStrike" u="none">
                <a:solidFill>
                  <a:srgbClr val="56AAF0"/>
                </a:solidFill>
                <a:latin typeface="Rokkitt"/>
              </a:rPr>
              <a:t>Cursor trong SQL Server là công cụ giúp duyệt qua từng dòng dữ liệu trong tập kết quả.</a:t>
            </a:r>
          </a:p>
          <a:p>
            <a:pPr algn="just" marL="974387" indent="-487193" lvl="1">
              <a:lnSpc>
                <a:spcPts val="6318"/>
              </a:lnSpc>
              <a:spcBef>
                <a:spcPct val="0"/>
              </a:spcBef>
              <a:buFont typeface="Arial"/>
              <a:buChar char="•"/>
            </a:pPr>
            <a:r>
              <a:rPr lang="en-US" sz="4513" strike="noStrike" u="none">
                <a:solidFill>
                  <a:srgbClr val="56AAF0"/>
                </a:solidFill>
                <a:latin typeface="Rokkitt"/>
              </a:rPr>
              <a:t>Khi sử dụng câu SELECT, kết quả thường trả về nhiều dòng. Nếu cần truy cập từng dòng, cursor sẽ hỗ trợ.</a:t>
            </a:r>
          </a:p>
          <a:p>
            <a:pPr algn="just" marL="974387" indent="-487193" lvl="1">
              <a:lnSpc>
                <a:spcPts val="6318"/>
              </a:lnSpc>
              <a:spcBef>
                <a:spcPct val="0"/>
              </a:spcBef>
              <a:buFont typeface="Arial"/>
              <a:buChar char="•"/>
            </a:pPr>
            <a:r>
              <a:rPr lang="en-US" sz="4513" strike="noStrike" u="none">
                <a:solidFill>
                  <a:srgbClr val="56AAF0"/>
                </a:solidFill>
                <a:latin typeface="Rokkitt"/>
              </a:rPr>
              <a:t>Cursor cho phép thực hiện các thao tác xử lý tùy chỉnh trên từng dòng dữ liệu theo thứ tự.</a:t>
            </a: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73</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39718" y="2851238"/>
            <a:ext cx="8164357" cy="6176054"/>
          </a:xfrm>
          <a:custGeom>
            <a:avLst/>
            <a:gdLst/>
            <a:ahLst/>
            <a:cxnLst/>
            <a:rect r="r" b="b" t="t" l="l"/>
            <a:pathLst>
              <a:path h="6176054" w="8164357">
                <a:moveTo>
                  <a:pt x="0" y="0"/>
                </a:moveTo>
                <a:lnTo>
                  <a:pt x="8164357" y="0"/>
                </a:lnTo>
                <a:lnTo>
                  <a:pt x="8164357" y="6176055"/>
                </a:lnTo>
                <a:lnTo>
                  <a:pt x="0" y="6176055"/>
                </a:lnTo>
                <a:lnTo>
                  <a:pt x="0" y="0"/>
                </a:lnTo>
                <a:close/>
              </a:path>
            </a:pathLst>
          </a:custGeom>
          <a:blipFill>
            <a:blip r:embed="rId6"/>
            <a:stretch>
              <a:fillRect l="0" t="0" r="0" b="0"/>
            </a:stretch>
          </a:blipFill>
        </p:spPr>
      </p:sp>
      <p:sp>
        <p:nvSpPr>
          <p:cNvPr name="Freeform 14" id="14"/>
          <p:cNvSpPr/>
          <p:nvPr/>
        </p:nvSpPr>
        <p:spPr>
          <a:xfrm flipH="false" flipV="false" rot="0">
            <a:off x="8930953" y="2851238"/>
            <a:ext cx="9357047" cy="6034210"/>
          </a:xfrm>
          <a:custGeom>
            <a:avLst/>
            <a:gdLst/>
            <a:ahLst/>
            <a:cxnLst/>
            <a:rect r="r" b="b" t="t" l="l"/>
            <a:pathLst>
              <a:path h="6034210" w="9357047">
                <a:moveTo>
                  <a:pt x="0" y="0"/>
                </a:moveTo>
                <a:lnTo>
                  <a:pt x="9357047" y="0"/>
                </a:lnTo>
                <a:lnTo>
                  <a:pt x="9357047" y="6034211"/>
                </a:lnTo>
                <a:lnTo>
                  <a:pt x="0" y="6034211"/>
                </a:lnTo>
                <a:lnTo>
                  <a:pt x="0" y="0"/>
                </a:lnTo>
                <a:close/>
              </a:path>
            </a:pathLst>
          </a:custGeom>
          <a:blipFill>
            <a:blip r:embed="rId7"/>
            <a:stretch>
              <a:fillRect l="0" t="0" r="-937" b="-385"/>
            </a:stretch>
          </a:blipFill>
        </p:spPr>
      </p:sp>
      <p:sp>
        <p:nvSpPr>
          <p:cNvPr name="TextBox 15" id="15"/>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CURSOR</a:t>
            </a:r>
          </a:p>
        </p:txBody>
      </p:sp>
      <p:sp>
        <p:nvSpPr>
          <p:cNvPr name="TextBox 16" id="16"/>
          <p:cNvSpPr txBox="true"/>
          <p:nvPr/>
        </p:nvSpPr>
        <p:spPr>
          <a:xfrm rot="0">
            <a:off x="4056673" y="378182"/>
            <a:ext cx="11929940" cy="7261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3.6.2 Các câu lệnh Cursor</a:t>
            </a:r>
          </a:p>
        </p:txBody>
      </p:sp>
      <p:sp>
        <p:nvSpPr>
          <p:cNvPr name="TextBox 17" id="17"/>
          <p:cNvSpPr txBox="true"/>
          <p:nvPr/>
        </p:nvSpPr>
        <p:spPr>
          <a:xfrm rot="0">
            <a:off x="3638905" y="1291947"/>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tổng doanh thu từ việc bán vé của từng phim</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74</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754222" y="5124867"/>
            <a:ext cx="13519718" cy="4001351"/>
          </a:xfrm>
          <a:custGeom>
            <a:avLst/>
            <a:gdLst/>
            <a:ahLst/>
            <a:cxnLst/>
            <a:rect r="r" b="b" t="t" l="l"/>
            <a:pathLst>
              <a:path h="4001351" w="13519718">
                <a:moveTo>
                  <a:pt x="0" y="0"/>
                </a:moveTo>
                <a:lnTo>
                  <a:pt x="13519718" y="0"/>
                </a:lnTo>
                <a:lnTo>
                  <a:pt x="13519718" y="4001351"/>
                </a:lnTo>
                <a:lnTo>
                  <a:pt x="0" y="4001351"/>
                </a:lnTo>
                <a:lnTo>
                  <a:pt x="0" y="0"/>
                </a:lnTo>
                <a:close/>
              </a:path>
            </a:pathLst>
          </a:custGeom>
          <a:blipFill>
            <a:blip r:embed="rId6"/>
            <a:stretch>
              <a:fillRect l="0" t="0" r="0" b="0"/>
            </a:stretch>
          </a:blipFill>
        </p:spPr>
      </p:sp>
      <p:sp>
        <p:nvSpPr>
          <p:cNvPr name="Freeform 14" id="14"/>
          <p:cNvSpPr/>
          <p:nvPr/>
        </p:nvSpPr>
        <p:spPr>
          <a:xfrm flipH="false" flipV="false" rot="0">
            <a:off x="4912619" y="3117987"/>
            <a:ext cx="7079250" cy="827269"/>
          </a:xfrm>
          <a:custGeom>
            <a:avLst/>
            <a:gdLst/>
            <a:ahLst/>
            <a:cxnLst/>
            <a:rect r="r" b="b" t="t" l="l"/>
            <a:pathLst>
              <a:path h="827269" w="7079250">
                <a:moveTo>
                  <a:pt x="0" y="0"/>
                </a:moveTo>
                <a:lnTo>
                  <a:pt x="7079250" y="0"/>
                </a:lnTo>
                <a:lnTo>
                  <a:pt x="7079250" y="827269"/>
                </a:lnTo>
                <a:lnTo>
                  <a:pt x="0" y="827269"/>
                </a:lnTo>
                <a:lnTo>
                  <a:pt x="0" y="0"/>
                </a:lnTo>
                <a:close/>
              </a:path>
            </a:pathLst>
          </a:custGeom>
          <a:blipFill>
            <a:blip r:embed="rId7"/>
            <a:stretch>
              <a:fillRect l="0" t="0" r="0" b="0"/>
            </a:stretch>
          </a:blipFill>
        </p:spPr>
      </p:sp>
      <p:sp>
        <p:nvSpPr>
          <p:cNvPr name="TextBox 15" id="15"/>
          <p:cNvSpPr txBox="true"/>
          <p:nvPr/>
        </p:nvSpPr>
        <p:spPr>
          <a:xfrm rot="0">
            <a:off x="1572317" y="1301472"/>
            <a:ext cx="2363810"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CURSOR</a:t>
            </a:r>
          </a:p>
        </p:txBody>
      </p:sp>
      <p:sp>
        <p:nvSpPr>
          <p:cNvPr name="TextBox 16" id="16"/>
          <p:cNvSpPr txBox="true"/>
          <p:nvPr/>
        </p:nvSpPr>
        <p:spPr>
          <a:xfrm rot="0">
            <a:off x="4056673" y="378182"/>
            <a:ext cx="11929940" cy="726128"/>
          </a:xfrm>
          <a:prstGeom prst="rect">
            <a:avLst/>
          </a:prstGeom>
        </p:spPr>
        <p:txBody>
          <a:bodyPr anchor="t" rtlCol="false" tIns="0" lIns="0" bIns="0" rIns="0">
            <a:spAutoFit/>
          </a:bodyPr>
          <a:lstStyle/>
          <a:p>
            <a:pPr algn="l">
              <a:lnSpc>
                <a:spcPts val="5897"/>
              </a:lnSpc>
            </a:pPr>
            <a:r>
              <a:rPr lang="en-US" sz="4212">
                <a:solidFill>
                  <a:srgbClr val="3275C5"/>
                </a:solidFill>
                <a:latin typeface="Rokkitt Bold"/>
              </a:rPr>
              <a:t>3.6.2 Các câu lệnh Cursor</a:t>
            </a:r>
          </a:p>
        </p:txBody>
      </p:sp>
      <p:sp>
        <p:nvSpPr>
          <p:cNvPr name="TextBox 17" id="17"/>
          <p:cNvSpPr txBox="true"/>
          <p:nvPr/>
        </p:nvSpPr>
        <p:spPr>
          <a:xfrm rot="0">
            <a:off x="3638905" y="1291947"/>
            <a:ext cx="14275776" cy="646430"/>
          </a:xfrm>
          <a:prstGeom prst="rect">
            <a:avLst/>
          </a:prstGeom>
        </p:spPr>
        <p:txBody>
          <a:bodyPr anchor="t" rtlCol="false" tIns="0" lIns="0" bIns="0" rIns="0">
            <a:spAutoFit/>
          </a:bodyPr>
          <a:lstStyle/>
          <a:p>
            <a:pPr algn="l" marL="820421" indent="-410210" lvl="1">
              <a:lnSpc>
                <a:spcPts val="5320"/>
              </a:lnSpc>
              <a:buFont typeface="Arial"/>
              <a:buChar char="•"/>
            </a:pPr>
            <a:r>
              <a:rPr lang="en-US" sz="3800">
                <a:solidFill>
                  <a:srgbClr val="56AAF0"/>
                </a:solidFill>
                <a:latin typeface="Rokkitt Bold"/>
              </a:rPr>
              <a:t>Tính tổng doanh thu từ việc bán vé của từng phim</a:t>
            </a:r>
          </a:p>
        </p:txBody>
      </p:sp>
      <p:sp>
        <p:nvSpPr>
          <p:cNvPr name="TextBox 18" id="18"/>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75</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39718" y="2760905"/>
            <a:ext cx="9021986" cy="6497395"/>
          </a:xfrm>
          <a:custGeom>
            <a:avLst/>
            <a:gdLst/>
            <a:ahLst/>
            <a:cxnLst/>
            <a:rect r="r" b="b" t="t" l="l"/>
            <a:pathLst>
              <a:path h="6497395" w="9021986">
                <a:moveTo>
                  <a:pt x="0" y="0"/>
                </a:moveTo>
                <a:lnTo>
                  <a:pt x="9021986" y="0"/>
                </a:lnTo>
                <a:lnTo>
                  <a:pt x="9021986" y="6497395"/>
                </a:lnTo>
                <a:lnTo>
                  <a:pt x="0" y="6497395"/>
                </a:lnTo>
                <a:lnTo>
                  <a:pt x="0" y="0"/>
                </a:lnTo>
                <a:close/>
              </a:path>
            </a:pathLst>
          </a:custGeom>
          <a:blipFill>
            <a:blip r:embed="rId6"/>
            <a:stretch>
              <a:fillRect l="0" t="0" r="0" b="0"/>
            </a:stretch>
          </a:blipFill>
        </p:spPr>
      </p:sp>
      <p:sp>
        <p:nvSpPr>
          <p:cNvPr name="Freeform 14" id="14"/>
          <p:cNvSpPr/>
          <p:nvPr/>
        </p:nvSpPr>
        <p:spPr>
          <a:xfrm flipH="false" flipV="false" rot="0">
            <a:off x="10009649" y="2760905"/>
            <a:ext cx="7739492" cy="3705507"/>
          </a:xfrm>
          <a:custGeom>
            <a:avLst/>
            <a:gdLst/>
            <a:ahLst/>
            <a:cxnLst/>
            <a:rect r="r" b="b" t="t" l="l"/>
            <a:pathLst>
              <a:path h="3705507" w="7739492">
                <a:moveTo>
                  <a:pt x="0" y="0"/>
                </a:moveTo>
                <a:lnTo>
                  <a:pt x="7739493" y="0"/>
                </a:lnTo>
                <a:lnTo>
                  <a:pt x="7739493" y="3705507"/>
                </a:lnTo>
                <a:lnTo>
                  <a:pt x="0" y="3705507"/>
                </a:lnTo>
                <a:lnTo>
                  <a:pt x="0" y="0"/>
                </a:lnTo>
                <a:close/>
              </a:path>
            </a:pathLst>
          </a:custGeom>
          <a:blipFill>
            <a:blip r:embed="rId7"/>
            <a:stretch>
              <a:fillRect l="0" t="0" r="-4335" b="0"/>
            </a:stretch>
          </a:blipFill>
        </p:spPr>
      </p:sp>
      <p:sp>
        <p:nvSpPr>
          <p:cNvPr name="TextBox 15" id="15"/>
          <p:cNvSpPr txBox="true"/>
          <p:nvPr/>
        </p:nvSpPr>
        <p:spPr>
          <a:xfrm rot="0">
            <a:off x="1572317" y="1301472"/>
            <a:ext cx="2484356"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6" id="1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76</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628113" y="1157808"/>
            <a:ext cx="13286568" cy="8337321"/>
          </a:xfrm>
          <a:custGeom>
            <a:avLst/>
            <a:gdLst/>
            <a:ahLst/>
            <a:cxnLst/>
            <a:rect r="r" b="b" t="t" l="l"/>
            <a:pathLst>
              <a:path h="8337321" w="13286568">
                <a:moveTo>
                  <a:pt x="0" y="0"/>
                </a:moveTo>
                <a:lnTo>
                  <a:pt x="13286568" y="0"/>
                </a:lnTo>
                <a:lnTo>
                  <a:pt x="13286568" y="8337322"/>
                </a:lnTo>
                <a:lnTo>
                  <a:pt x="0" y="8337322"/>
                </a:lnTo>
                <a:lnTo>
                  <a:pt x="0" y="0"/>
                </a:lnTo>
                <a:close/>
              </a:path>
            </a:pathLst>
          </a:custGeom>
          <a:blipFill>
            <a:blip r:embed="rId6"/>
            <a:stretch>
              <a:fillRect l="0" t="0" r="0" b="0"/>
            </a:stretch>
          </a:blipFill>
        </p:spPr>
      </p:sp>
      <p:sp>
        <p:nvSpPr>
          <p:cNvPr name="TextBox 14" id="14"/>
          <p:cNvSpPr txBox="true"/>
          <p:nvPr/>
        </p:nvSpPr>
        <p:spPr>
          <a:xfrm rot="0">
            <a:off x="1572317" y="1301472"/>
            <a:ext cx="2484356"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5" id="15"/>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77</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625582" y="868121"/>
            <a:ext cx="12197975" cy="8789717"/>
          </a:xfrm>
          <a:custGeom>
            <a:avLst/>
            <a:gdLst/>
            <a:ahLst/>
            <a:cxnLst/>
            <a:rect r="r" b="b" t="t" l="l"/>
            <a:pathLst>
              <a:path h="8789717" w="12197975">
                <a:moveTo>
                  <a:pt x="0" y="0"/>
                </a:moveTo>
                <a:lnTo>
                  <a:pt x="12197975" y="0"/>
                </a:lnTo>
                <a:lnTo>
                  <a:pt x="12197975" y="8789717"/>
                </a:lnTo>
                <a:lnTo>
                  <a:pt x="0" y="8789717"/>
                </a:lnTo>
                <a:lnTo>
                  <a:pt x="0" y="0"/>
                </a:lnTo>
                <a:close/>
              </a:path>
            </a:pathLst>
          </a:custGeom>
          <a:blipFill>
            <a:blip r:embed="rId6"/>
            <a:stretch>
              <a:fillRect l="0" t="0" r="0" b="0"/>
            </a:stretch>
          </a:blipFill>
        </p:spPr>
      </p:sp>
      <p:sp>
        <p:nvSpPr>
          <p:cNvPr name="TextBox 14" id="14"/>
          <p:cNvSpPr txBox="true"/>
          <p:nvPr/>
        </p:nvSpPr>
        <p:spPr>
          <a:xfrm rot="0">
            <a:off x="1572317" y="1301472"/>
            <a:ext cx="2484356"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5" id="15"/>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130196" y="1059217"/>
            <a:ext cx="10511830" cy="6491055"/>
          </a:xfrm>
          <a:custGeom>
            <a:avLst/>
            <a:gdLst/>
            <a:ahLst/>
            <a:cxnLst/>
            <a:rect r="r" b="b" t="t" l="l"/>
            <a:pathLst>
              <a:path h="6491055" w="10511830">
                <a:moveTo>
                  <a:pt x="0" y="0"/>
                </a:moveTo>
                <a:lnTo>
                  <a:pt x="10511830" y="0"/>
                </a:lnTo>
                <a:lnTo>
                  <a:pt x="10511830" y="6491055"/>
                </a:lnTo>
                <a:lnTo>
                  <a:pt x="0" y="6491055"/>
                </a:lnTo>
                <a:lnTo>
                  <a:pt x="0" y="0"/>
                </a:lnTo>
                <a:close/>
              </a:path>
            </a:pathLst>
          </a:custGeom>
          <a:blipFill>
            <a:blip r:embed="rId2"/>
            <a:stretch>
              <a:fillRect l="0" t="0" r="0" b="0"/>
            </a:stretch>
          </a:blipFill>
        </p:spPr>
      </p:sp>
      <p:sp>
        <p:nvSpPr>
          <p:cNvPr name="TextBox 3" id="3"/>
          <p:cNvSpPr txBox="true"/>
          <p:nvPr/>
        </p:nvSpPr>
        <p:spPr>
          <a:xfrm rot="0">
            <a:off x="4856575" y="1363415"/>
            <a:ext cx="12255062" cy="672817"/>
          </a:xfrm>
          <a:prstGeom prst="rect">
            <a:avLst/>
          </a:prstGeom>
        </p:spPr>
        <p:txBody>
          <a:bodyPr anchor="t" rtlCol="false" tIns="0" lIns="0" bIns="0" rIns="0">
            <a:spAutoFit/>
          </a:bodyPr>
          <a:lstStyle/>
          <a:p>
            <a:pPr algn="l">
              <a:lnSpc>
                <a:spcPts val="5440"/>
              </a:lnSpc>
            </a:pPr>
            <a:r>
              <a:rPr lang="en-US" sz="3886">
                <a:solidFill>
                  <a:srgbClr val="56AAF0"/>
                </a:solidFill>
                <a:latin typeface="Rokkitt"/>
              </a:rPr>
              <a:t>ƯU ĐIỂM</a:t>
            </a:r>
          </a:p>
        </p:txBody>
      </p:sp>
      <p:sp>
        <p:nvSpPr>
          <p:cNvPr name="TextBox 4" id="4"/>
          <p:cNvSpPr txBox="true"/>
          <p:nvPr/>
        </p:nvSpPr>
        <p:spPr>
          <a:xfrm rot="0">
            <a:off x="5004238" y="2472361"/>
            <a:ext cx="10525252" cy="6365505"/>
          </a:xfrm>
          <a:prstGeom prst="rect">
            <a:avLst/>
          </a:prstGeom>
        </p:spPr>
        <p:txBody>
          <a:bodyPr anchor="t" rtlCol="false" tIns="0" lIns="0" bIns="0" rIns="0">
            <a:spAutoFit/>
          </a:bodyPr>
          <a:lstStyle/>
          <a:p>
            <a:pPr algn="just" marL="785783" indent="-392892" lvl="1">
              <a:lnSpc>
                <a:spcPts val="5095"/>
              </a:lnSpc>
              <a:buFont typeface="Arial"/>
              <a:buChar char="•"/>
            </a:pPr>
            <a:r>
              <a:rPr lang="en-US" sz="3639" spc="14">
                <a:solidFill>
                  <a:srgbClr val="3275C5"/>
                </a:solidFill>
                <a:latin typeface="Rokkitt"/>
              </a:rPr>
              <a:t>Bảng giá vé dễ dàng quản lý và cập nhật.</a:t>
            </a:r>
          </a:p>
          <a:p>
            <a:pPr algn="just" marL="785783" indent="-392892" lvl="1">
              <a:lnSpc>
                <a:spcPts val="5095"/>
              </a:lnSpc>
              <a:buFont typeface="Arial"/>
              <a:buChar char="•"/>
            </a:pPr>
            <a:r>
              <a:rPr lang="en-US" sz="3639" spc="14">
                <a:solidFill>
                  <a:srgbClr val="3275C5"/>
                </a:solidFill>
                <a:latin typeface="Rokkitt"/>
              </a:rPr>
              <a:t>Hệ thống đặt vé online sẽ giúp cho người quản lý dễ dàng phản hồi những yêu cầu thắc mắc của khách hàng.</a:t>
            </a:r>
          </a:p>
          <a:p>
            <a:pPr algn="just" marL="785783" indent="-392892" lvl="1">
              <a:lnSpc>
                <a:spcPts val="5095"/>
              </a:lnSpc>
              <a:buFont typeface="Arial"/>
              <a:buChar char="•"/>
            </a:pPr>
            <a:r>
              <a:rPr lang="en-US" sz="3639" spc="14">
                <a:solidFill>
                  <a:srgbClr val="3275C5"/>
                </a:solidFill>
                <a:latin typeface="Rokkitt"/>
              </a:rPr>
              <a:t>Tối ưu giao diện sử dụng.</a:t>
            </a:r>
          </a:p>
          <a:p>
            <a:pPr algn="just" marL="785783" indent="-392892" lvl="1">
              <a:lnSpc>
                <a:spcPts val="5095"/>
              </a:lnSpc>
              <a:buFont typeface="Arial"/>
              <a:buChar char="•"/>
            </a:pPr>
            <a:r>
              <a:rPr lang="en-US" sz="3639" spc="14">
                <a:solidFill>
                  <a:srgbClr val="3275C5"/>
                </a:solidFill>
                <a:latin typeface="Rokkitt"/>
              </a:rPr>
              <a:t>Cung cấp đầy đủ thông tin cho khách hàng.</a:t>
            </a:r>
          </a:p>
          <a:p>
            <a:pPr algn="just" marL="785783" indent="-392892" lvl="1">
              <a:lnSpc>
                <a:spcPts val="5095"/>
              </a:lnSpc>
              <a:buFont typeface="Arial"/>
              <a:buChar char="•"/>
            </a:pPr>
            <a:r>
              <a:rPr lang="en-US" sz="3639" spc="14">
                <a:solidFill>
                  <a:srgbClr val="3275C5"/>
                </a:solidFill>
                <a:latin typeface="Rokkitt"/>
              </a:rPr>
              <a:t>Lưu trữ thông tin, lịch sử giao dịch của khách hàng.</a:t>
            </a:r>
          </a:p>
          <a:p>
            <a:pPr algn="just" marL="785783" indent="-392892" lvl="1">
              <a:lnSpc>
                <a:spcPts val="5095"/>
              </a:lnSpc>
              <a:buFont typeface="Arial"/>
              <a:buChar char="•"/>
            </a:pPr>
            <a:r>
              <a:rPr lang="en-US" sz="3639" spc="14">
                <a:solidFill>
                  <a:srgbClr val="3275C5"/>
                </a:solidFill>
                <a:latin typeface="Rokkitt"/>
              </a:rPr>
              <a:t>Trải nghiệm đặt vé nhanh chóng.</a:t>
            </a:r>
          </a:p>
          <a:p>
            <a:pPr algn="just">
              <a:lnSpc>
                <a:spcPts val="5095"/>
              </a:lnSpc>
            </a:pPr>
          </a:p>
        </p:txBody>
      </p:sp>
      <p:sp>
        <p:nvSpPr>
          <p:cNvPr name="Freeform 5" id="5"/>
          <p:cNvSpPr/>
          <p:nvPr/>
        </p:nvSpPr>
        <p:spPr>
          <a:xfrm flipH="true" flipV="true" rot="0">
            <a:off x="201945" y="-81830"/>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4577" y="367406"/>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5498" y="731472"/>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HỆ THỐNG</a:t>
            </a:r>
          </a:p>
        </p:txBody>
      </p:sp>
      <p:sp>
        <p:nvSpPr>
          <p:cNvPr name="TextBox 8" id="8"/>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818318" y="1022926"/>
            <a:ext cx="12797351" cy="8496019"/>
          </a:xfrm>
          <a:custGeom>
            <a:avLst/>
            <a:gdLst/>
            <a:ahLst/>
            <a:cxnLst/>
            <a:rect r="r" b="b" t="t" l="l"/>
            <a:pathLst>
              <a:path h="8496019" w="12797351">
                <a:moveTo>
                  <a:pt x="0" y="0"/>
                </a:moveTo>
                <a:lnTo>
                  <a:pt x="12797351" y="0"/>
                </a:lnTo>
                <a:lnTo>
                  <a:pt x="12797351" y="8496019"/>
                </a:lnTo>
                <a:lnTo>
                  <a:pt x="0" y="8496019"/>
                </a:lnTo>
                <a:lnTo>
                  <a:pt x="0" y="0"/>
                </a:lnTo>
                <a:close/>
              </a:path>
            </a:pathLst>
          </a:custGeom>
          <a:blipFill>
            <a:blip r:embed="rId6"/>
            <a:stretch>
              <a:fillRect l="0" t="0" r="0" b="0"/>
            </a:stretch>
          </a:blipFill>
        </p:spPr>
      </p:sp>
      <p:sp>
        <p:nvSpPr>
          <p:cNvPr name="TextBox 14" id="14"/>
          <p:cNvSpPr txBox="true"/>
          <p:nvPr/>
        </p:nvSpPr>
        <p:spPr>
          <a:xfrm rot="0">
            <a:off x="1572317" y="1301472"/>
            <a:ext cx="2484356"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5" id="15"/>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79</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748459" y="508418"/>
            <a:ext cx="3144637" cy="520282"/>
            <a:chOff x="0" y="0"/>
            <a:chExt cx="1250766" cy="206940"/>
          </a:xfrm>
        </p:grpSpPr>
        <p:sp>
          <p:nvSpPr>
            <p:cNvPr name="Freeform 3" id="3"/>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4410002" y="-369454"/>
            <a:ext cx="7009358" cy="1138013"/>
            <a:chOff x="0" y="0"/>
            <a:chExt cx="812800" cy="131963"/>
          </a:xfrm>
        </p:grpSpPr>
        <p:sp>
          <p:nvSpPr>
            <p:cNvPr name="Freeform 6" id="6"/>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7" id="7"/>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10800000">
            <a:off x="-1145380" y="148715"/>
            <a:ext cx="4348160" cy="719406"/>
            <a:chOff x="0" y="0"/>
            <a:chExt cx="812800" cy="134478"/>
          </a:xfrm>
        </p:grpSpPr>
        <p:sp>
          <p:nvSpPr>
            <p:cNvPr name="Freeform 9" id="9"/>
            <p:cNvSpPr/>
            <p:nvPr/>
          </p:nvSpPr>
          <p:spPr>
            <a:xfrm flipH="false" flipV="false" rot="0">
              <a:off x="19189" y="0"/>
              <a:ext cx="774423" cy="134478"/>
            </a:xfrm>
            <a:custGeom>
              <a:avLst/>
              <a:gdLst/>
              <a:ahLst/>
              <a:cxnLst/>
              <a:rect r="r" b="b" t="t" l="l"/>
              <a:pathLst>
                <a:path h="134478" w="774423">
                  <a:moveTo>
                    <a:pt x="561923" y="0"/>
                  </a:moveTo>
                  <a:lnTo>
                    <a:pt x="9299" y="0"/>
                  </a:lnTo>
                  <a:cubicBezTo>
                    <a:pt x="5516" y="0"/>
                    <a:pt x="2180" y="2480"/>
                    <a:pt x="1090" y="6103"/>
                  </a:cubicBezTo>
                  <a:cubicBezTo>
                    <a:pt x="0" y="9725"/>
                    <a:pt x="1413" y="13634"/>
                    <a:pt x="4568" y="15722"/>
                  </a:cubicBezTo>
                  <a:lnTo>
                    <a:pt x="160254" y="118756"/>
                  </a:lnTo>
                  <a:cubicBezTo>
                    <a:pt x="175749" y="129010"/>
                    <a:pt x="193919" y="134478"/>
                    <a:pt x="212499" y="134478"/>
                  </a:cubicBezTo>
                  <a:lnTo>
                    <a:pt x="765123" y="134478"/>
                  </a:lnTo>
                  <a:cubicBezTo>
                    <a:pt x="768906" y="134478"/>
                    <a:pt x="772242" y="131998"/>
                    <a:pt x="773332" y="128376"/>
                  </a:cubicBezTo>
                  <a:cubicBezTo>
                    <a:pt x="774422" y="124753"/>
                    <a:pt x="773009" y="120844"/>
                    <a:pt x="769854" y="118756"/>
                  </a:cubicBezTo>
                  <a:lnTo>
                    <a:pt x="614168" y="15722"/>
                  </a:lnTo>
                  <a:cubicBezTo>
                    <a:pt x="598673" y="5468"/>
                    <a:pt x="580503" y="0"/>
                    <a:pt x="561923" y="0"/>
                  </a:cubicBezTo>
                  <a:close/>
                </a:path>
              </a:pathLst>
            </a:custGeom>
            <a:solidFill>
              <a:srgbClr val="64CAF4"/>
            </a:solidFill>
          </p:spPr>
        </p:sp>
        <p:sp>
          <p:nvSpPr>
            <p:cNvPr name="TextBox 10" id="10"/>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1" id="11"/>
          <p:cNvSpPr/>
          <p:nvPr/>
        </p:nvSpPr>
        <p:spPr>
          <a:xfrm flipH="true" flipV="true" rot="0">
            <a:off x="138809" y="210398"/>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39718" y="655437"/>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202780" y="3070606"/>
            <a:ext cx="12670147" cy="4500220"/>
          </a:xfrm>
          <a:custGeom>
            <a:avLst/>
            <a:gdLst/>
            <a:ahLst/>
            <a:cxnLst/>
            <a:rect r="r" b="b" t="t" l="l"/>
            <a:pathLst>
              <a:path h="4500220" w="12670147">
                <a:moveTo>
                  <a:pt x="0" y="0"/>
                </a:moveTo>
                <a:lnTo>
                  <a:pt x="12670147" y="0"/>
                </a:lnTo>
                <a:lnTo>
                  <a:pt x="12670147" y="4500220"/>
                </a:lnTo>
                <a:lnTo>
                  <a:pt x="0" y="4500220"/>
                </a:lnTo>
                <a:lnTo>
                  <a:pt x="0" y="0"/>
                </a:lnTo>
                <a:close/>
              </a:path>
            </a:pathLst>
          </a:custGeom>
          <a:blipFill>
            <a:blip r:embed="rId6"/>
            <a:stretch>
              <a:fillRect l="0" t="0" r="0" b="0"/>
            </a:stretch>
          </a:blipFill>
        </p:spPr>
      </p:sp>
      <p:sp>
        <p:nvSpPr>
          <p:cNvPr name="TextBox 14" id="14"/>
          <p:cNvSpPr txBox="true"/>
          <p:nvPr/>
        </p:nvSpPr>
        <p:spPr>
          <a:xfrm rot="0">
            <a:off x="1572317" y="1301472"/>
            <a:ext cx="2484356" cy="498341"/>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PHÂN QUYỀN</a:t>
            </a:r>
          </a:p>
        </p:txBody>
      </p:sp>
      <p:sp>
        <p:nvSpPr>
          <p:cNvPr name="TextBox 15" id="15"/>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80</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450379" y="121326"/>
            <a:ext cx="10821367" cy="1075831"/>
          </a:xfrm>
          <a:prstGeom prst="rect">
            <a:avLst/>
          </a:prstGeom>
        </p:spPr>
        <p:txBody>
          <a:bodyPr anchor="t" rtlCol="false" tIns="0" lIns="0" bIns="0" rIns="0">
            <a:spAutoFit/>
          </a:bodyPr>
          <a:lstStyle/>
          <a:p>
            <a:pPr algn="ctr">
              <a:lnSpc>
                <a:spcPts val="8768"/>
              </a:lnSpc>
            </a:pPr>
            <a:r>
              <a:rPr lang="en-US" sz="6263">
                <a:solidFill>
                  <a:srgbClr val="56AAF0"/>
                </a:solidFill>
                <a:latin typeface="Rokkitt Bold"/>
              </a:rPr>
              <a:t>4. KẾT LUẬN</a:t>
            </a:r>
          </a:p>
        </p:txBody>
      </p:sp>
      <p:sp>
        <p:nvSpPr>
          <p:cNvPr name="TextBox 3" id="3"/>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81</a:t>
            </a:r>
          </a:p>
        </p:txBody>
      </p:sp>
      <p:sp>
        <p:nvSpPr>
          <p:cNvPr name="TextBox 4" id="4"/>
          <p:cNvSpPr txBox="true"/>
          <p:nvPr/>
        </p:nvSpPr>
        <p:spPr>
          <a:xfrm rot="0">
            <a:off x="1137464" y="1304363"/>
            <a:ext cx="16439166" cy="7583025"/>
          </a:xfrm>
          <a:prstGeom prst="rect">
            <a:avLst/>
          </a:prstGeom>
        </p:spPr>
        <p:txBody>
          <a:bodyPr anchor="t" rtlCol="false" tIns="0" lIns="0" bIns="0" rIns="0">
            <a:spAutoFit/>
          </a:bodyPr>
          <a:lstStyle/>
          <a:p>
            <a:pPr algn="just">
              <a:lnSpc>
                <a:spcPts val="5981"/>
              </a:lnSpc>
            </a:pPr>
            <a:r>
              <a:rPr lang="en-US" sz="4272">
                <a:solidFill>
                  <a:srgbClr val="56AAF0"/>
                </a:solidFill>
                <a:latin typeface="Rokkitt"/>
              </a:rPr>
              <a:t>Trong đồ án này, chúng em đã đặt trọng tâm vào việc phân tích và thiết kế cơ sở dữ liệu cho “Hệ thống đặt vé xem phim online”. Qua việc mô tả chi tiết hệ thống, nghiệp vụ và chức năng, chúng em đã xác định rõ các yêu cầu và nhu cầu của người dùng, người quản lý và rạp phim.</a:t>
            </a:r>
          </a:p>
          <a:p>
            <a:pPr algn="just">
              <a:lnSpc>
                <a:spcPts val="5981"/>
              </a:lnSpc>
            </a:pPr>
            <a:r>
              <a:rPr lang="en-US" sz="4272">
                <a:solidFill>
                  <a:srgbClr val="56AAF0"/>
                </a:solidFill>
                <a:latin typeface="Rokkitt"/>
              </a:rPr>
              <a:t>Về phần thiết kế cơ sở dữ liệu, chúng em đã xác định và mô hình hóa các thực thể cần thiết, bao gồm các thuộc tính và mối quan hệ giữa chúng. </a:t>
            </a:r>
          </a:p>
          <a:p>
            <a:pPr algn="just">
              <a:lnSpc>
                <a:spcPts val="5981"/>
              </a:lnSpc>
            </a:pPr>
            <a:r>
              <a:rPr lang="en-US" sz="4272">
                <a:solidFill>
                  <a:srgbClr val="56AAF0"/>
                </a:solidFill>
                <a:latin typeface="Rokkitt"/>
              </a:rPr>
              <a:t>Trong phần hiện thực hóa cơ sở dữ liệu bằng SQL, chúng em đã thực hiện các câu lệnh để tạo cơ sở dữ liệu, bảng và các đối tượng như Stored Procedure, Function, Trigger và Cursor.</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56AAF0"/>
            </a:solidFill>
          </p:spPr>
        </p:sp>
      </p:grpSp>
      <p:sp>
        <p:nvSpPr>
          <p:cNvPr name="Freeform 4" id="4"/>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738929" y="99010"/>
            <a:ext cx="9376729" cy="929690"/>
          </a:xfrm>
          <a:prstGeom prst="rect">
            <a:avLst/>
          </a:prstGeom>
        </p:spPr>
        <p:txBody>
          <a:bodyPr anchor="t" rtlCol="false" tIns="0" lIns="0" bIns="0" rIns="0">
            <a:spAutoFit/>
          </a:bodyPr>
          <a:lstStyle/>
          <a:p>
            <a:pPr algn="ctr">
              <a:lnSpc>
                <a:spcPts val="7597"/>
              </a:lnSpc>
            </a:pPr>
            <a:r>
              <a:rPr lang="en-US" sz="5426">
                <a:solidFill>
                  <a:srgbClr val="56AAF0"/>
                </a:solidFill>
                <a:latin typeface="Rokkitt Bold"/>
              </a:rPr>
              <a:t>TÀI LIỆU THAM KHẢO</a:t>
            </a:r>
          </a:p>
        </p:txBody>
      </p:sp>
      <p:sp>
        <p:nvSpPr>
          <p:cNvPr name="TextBox 6" id="6"/>
          <p:cNvSpPr txBox="true"/>
          <p:nvPr/>
        </p:nvSpPr>
        <p:spPr>
          <a:xfrm rot="0">
            <a:off x="8929390" y="9716162"/>
            <a:ext cx="429220" cy="570865"/>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82</a:t>
            </a:r>
          </a:p>
        </p:txBody>
      </p:sp>
      <p:sp>
        <p:nvSpPr>
          <p:cNvPr name="TextBox 7" id="7"/>
          <p:cNvSpPr txBox="true"/>
          <p:nvPr/>
        </p:nvSpPr>
        <p:spPr>
          <a:xfrm rot="0">
            <a:off x="1518824" y="1944370"/>
            <a:ext cx="15816940" cy="7313930"/>
          </a:xfrm>
          <a:prstGeom prst="rect">
            <a:avLst/>
          </a:prstGeom>
        </p:spPr>
        <p:txBody>
          <a:bodyPr anchor="t" rtlCol="false" tIns="0" lIns="0" bIns="0" rIns="0">
            <a:spAutoFit/>
          </a:bodyPr>
          <a:lstStyle/>
          <a:p>
            <a:pPr algn="just">
              <a:lnSpc>
                <a:spcPts val="5320"/>
              </a:lnSpc>
            </a:pPr>
            <a:r>
              <a:rPr lang="en-US" sz="3800">
                <a:solidFill>
                  <a:srgbClr val="56AAF0"/>
                </a:solidFill>
                <a:latin typeface="Rokkitt"/>
                <a:hlinkClick r:id="rId4" tooltip="https://www.zotero.org/google-docs/?f6SsmF"/>
              </a:rPr>
              <a:t>[1] “Stored procedure thủ tục lưu trữ trong SQL Server 20xx.” Accessed: Apr. 21, 2024. [Online]. Available: https://kb.pavietnam.vn/stored-procedure-thu-tuc-luu-tru-sql-server.html</a:t>
            </a:r>
          </a:p>
          <a:p>
            <a:pPr algn="just">
              <a:lnSpc>
                <a:spcPts val="5320"/>
              </a:lnSpc>
            </a:pPr>
            <a:r>
              <a:rPr lang="en-US" sz="3800">
                <a:solidFill>
                  <a:srgbClr val="56AAF0"/>
                </a:solidFill>
                <a:latin typeface="Rokkitt"/>
                <a:hlinkClick r:id="rId5" tooltip="https://www.zotero.org/google-docs/?f6SsmF"/>
              </a:rPr>
              <a:t>[2] “Function người dùng tự định nghĩa trong SQL.” Accessed: Apr. 21, 2024. [Online]. Available: https://viblo.asia/p/function-nguoi-dung-tu-dinh-nghia-trong-sql-GrLZDva35k0</a:t>
            </a:r>
          </a:p>
          <a:p>
            <a:pPr algn="just">
              <a:lnSpc>
                <a:spcPts val="5320"/>
              </a:lnSpc>
            </a:pPr>
            <a:r>
              <a:rPr lang="en-US" sz="3800">
                <a:solidFill>
                  <a:srgbClr val="56AAF0"/>
                </a:solidFill>
                <a:latin typeface="Rokkitt"/>
                <a:hlinkClick r:id="rId6" tooltip="https://www.zotero.org/google-docs/?f6SsmF"/>
              </a:rPr>
              <a:t>[3] “Tìm hiểu về Trigger trong SQL.” Accessed: Apr. 21, 2024. [Online]. Available: https://stringee.com/vi/blog/post/Tim-hieu-ve-Trigger-trong-SQL</a:t>
            </a:r>
          </a:p>
          <a:p>
            <a:pPr algn="just">
              <a:lnSpc>
                <a:spcPts val="5320"/>
              </a:lnSpc>
            </a:pPr>
            <a:r>
              <a:rPr lang="en-US" sz="3800">
                <a:solidFill>
                  <a:srgbClr val="56AAF0"/>
                </a:solidFill>
                <a:latin typeface="Rokkitt"/>
                <a:hlinkClick r:id="rId7" tooltip="https://www.zotero.org/google-docs/?f6SsmF"/>
              </a:rPr>
              <a:t>[4] “Tìm hiểu về Cursor Trong SQL Server.” Accessed: Apr. 21, 2024. [Online]. Available: https://stringee.com/vi/blog/post/cursor-trong-SQL-Server</a:t>
            </a:r>
          </a:p>
          <a:p>
            <a:pPr algn="just">
              <a:lnSpc>
                <a:spcPts val="5320"/>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49645" y="-573763"/>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sp>
        <p:nvSpPr>
          <p:cNvPr name="AutoShape 5" id="5"/>
          <p:cNvSpPr/>
          <p:nvPr/>
        </p:nvSpPr>
        <p:spPr>
          <a:xfrm>
            <a:off x="1436608" y="3349849"/>
            <a:ext cx="9144317" cy="0"/>
          </a:xfrm>
          <a:prstGeom prst="line">
            <a:avLst/>
          </a:prstGeom>
          <a:ln cap="flat" w="38100">
            <a:solidFill>
              <a:srgbClr val="42C5E7"/>
            </a:solidFill>
            <a:prstDash val="solid"/>
            <a:headEnd type="none" len="sm" w="sm"/>
            <a:tailEnd type="none" len="sm" w="sm"/>
          </a:ln>
        </p:spPr>
      </p:sp>
      <p:sp>
        <p:nvSpPr>
          <p:cNvPr name="TextBox 6" id="6"/>
          <p:cNvSpPr txBox="true"/>
          <p:nvPr/>
        </p:nvSpPr>
        <p:spPr>
          <a:xfrm rot="0">
            <a:off x="1028700" y="3704469"/>
            <a:ext cx="9818149" cy="4416425"/>
          </a:xfrm>
          <a:prstGeom prst="rect">
            <a:avLst/>
          </a:prstGeom>
        </p:spPr>
        <p:txBody>
          <a:bodyPr anchor="t" rtlCol="false" tIns="0" lIns="0" bIns="0" rIns="0">
            <a:spAutoFit/>
          </a:bodyPr>
          <a:lstStyle/>
          <a:p>
            <a:pPr algn="l">
              <a:lnSpc>
                <a:spcPts val="7000"/>
              </a:lnSpc>
            </a:pPr>
            <a:r>
              <a:rPr lang="en-US" sz="5000" spc="20">
                <a:solidFill>
                  <a:srgbClr val="56AAF0"/>
                </a:solidFill>
                <a:latin typeface="Rokkitt Ultra-Bold"/>
              </a:rPr>
              <a:t>PHÂN TÍCH, THIẾT KẾ CSDL CHO MỘT BÀI TOÁN QUẢN LÝ </a:t>
            </a:r>
          </a:p>
          <a:p>
            <a:pPr algn="l">
              <a:lnSpc>
                <a:spcPts val="7000"/>
              </a:lnSpc>
            </a:pPr>
            <a:r>
              <a:rPr lang="en-US" sz="5000" spc="20">
                <a:solidFill>
                  <a:srgbClr val="56AAF0"/>
                </a:solidFill>
                <a:latin typeface="Rokkitt Ultra-Bold"/>
              </a:rPr>
              <a:t>HỆ THỐNG ĐẶT VÉ XEM PHIM ONLINE</a:t>
            </a:r>
          </a:p>
          <a:p>
            <a:pPr algn="l">
              <a:lnSpc>
                <a:spcPts val="7000"/>
              </a:lnSpc>
            </a:pPr>
          </a:p>
        </p:txBody>
      </p:sp>
      <p:sp>
        <p:nvSpPr>
          <p:cNvPr name="TextBox 7" id="7"/>
          <p:cNvSpPr txBox="true"/>
          <p:nvPr/>
        </p:nvSpPr>
        <p:spPr>
          <a:xfrm rot="0">
            <a:off x="1436608" y="2519168"/>
            <a:ext cx="3630875" cy="494652"/>
          </a:xfrm>
          <a:prstGeom prst="rect">
            <a:avLst/>
          </a:prstGeom>
        </p:spPr>
        <p:txBody>
          <a:bodyPr anchor="t" rtlCol="false" tIns="0" lIns="0" bIns="0" rIns="0">
            <a:spAutoFit/>
          </a:bodyPr>
          <a:lstStyle/>
          <a:p>
            <a:pPr algn="l">
              <a:lnSpc>
                <a:spcPts val="3895"/>
              </a:lnSpc>
            </a:pPr>
            <a:r>
              <a:rPr lang="en-US" sz="3447">
                <a:solidFill>
                  <a:srgbClr val="64CAF4"/>
                </a:solidFill>
                <a:latin typeface="Rokkitt Bold"/>
              </a:rPr>
              <a:t>BÁO CÁO ĐỒ ÁN</a:t>
            </a:r>
          </a:p>
        </p:txBody>
      </p:sp>
      <p:sp>
        <p:nvSpPr>
          <p:cNvPr name="TextBox 8" id="8"/>
          <p:cNvSpPr txBox="true"/>
          <p:nvPr/>
        </p:nvSpPr>
        <p:spPr>
          <a:xfrm rot="0">
            <a:off x="1028700" y="8149469"/>
            <a:ext cx="7266528" cy="494444"/>
          </a:xfrm>
          <a:prstGeom prst="rect">
            <a:avLst/>
          </a:prstGeom>
        </p:spPr>
        <p:txBody>
          <a:bodyPr anchor="t" rtlCol="false" tIns="0" lIns="0" bIns="0" rIns="0">
            <a:spAutoFit/>
          </a:bodyPr>
          <a:lstStyle/>
          <a:p>
            <a:pPr algn="l">
              <a:lnSpc>
                <a:spcPts val="3895"/>
              </a:lnSpc>
            </a:pPr>
            <a:r>
              <a:rPr lang="en-US" sz="3447">
                <a:solidFill>
                  <a:srgbClr val="64CAF4"/>
                </a:solidFill>
                <a:latin typeface="Rokkitt Bold"/>
              </a:rPr>
              <a:t>GVHD: TS. NGUYỄN TẤN CẦM </a:t>
            </a:r>
          </a:p>
        </p:txBody>
      </p:sp>
      <p:sp>
        <p:nvSpPr>
          <p:cNvPr name="TextBox 9" id="9"/>
          <p:cNvSpPr txBox="true"/>
          <p:nvPr/>
        </p:nvSpPr>
        <p:spPr>
          <a:xfrm rot="0">
            <a:off x="1028700" y="9267825"/>
            <a:ext cx="7266528" cy="294005"/>
          </a:xfrm>
          <a:prstGeom prst="rect">
            <a:avLst/>
          </a:prstGeom>
        </p:spPr>
        <p:txBody>
          <a:bodyPr anchor="t" rtlCol="false" tIns="0" lIns="0" bIns="0" rIns="0">
            <a:spAutoFit/>
          </a:bodyPr>
          <a:lstStyle/>
          <a:p>
            <a:pPr algn="l">
              <a:lnSpc>
                <a:spcPts val="2260"/>
              </a:lnSpc>
            </a:pPr>
            <a:r>
              <a:rPr lang="en-US" sz="2000">
                <a:solidFill>
                  <a:srgbClr val="64CAF4"/>
                </a:solidFill>
                <a:latin typeface="Rokkitt Bold"/>
              </a:rPr>
              <a:t>MÔN: QUẢN LÝ THÔNG TIN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2015320" y="-2920247"/>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8274" y="1309568"/>
            <a:ext cx="14591298" cy="8977432"/>
          </a:xfrm>
          <a:prstGeom prst="rect">
            <a:avLst/>
          </a:prstGeom>
        </p:spPr>
        <p:txBody>
          <a:bodyPr anchor="t" rtlCol="false" tIns="0" lIns="0" bIns="0" rIns="0">
            <a:spAutoFit/>
          </a:bodyPr>
          <a:lstStyle/>
          <a:p>
            <a:pPr algn="just">
              <a:lnSpc>
                <a:spcPts val="4455"/>
              </a:lnSpc>
            </a:pPr>
          </a:p>
          <a:p>
            <a:pPr algn="just" marL="687166" indent="-343583" lvl="1">
              <a:lnSpc>
                <a:spcPts val="4455"/>
              </a:lnSpc>
              <a:buAutoNum type="arabicPeriod" startAt="1"/>
            </a:pPr>
            <a:r>
              <a:rPr lang="en-US" sz="3182" spc="12">
                <a:solidFill>
                  <a:srgbClr val="3275C5"/>
                </a:solidFill>
                <a:latin typeface="Rokkitt Bold"/>
              </a:rPr>
              <a:t>Thông tin khách hàng:</a:t>
            </a:r>
            <a:r>
              <a:rPr lang="en-US" sz="3182" spc="12">
                <a:solidFill>
                  <a:srgbClr val="3275C5"/>
                </a:solidFill>
                <a:latin typeface="Rokkitt"/>
              </a:rPr>
              <a:t> Hệ thống lưu trữ thông tin cá nhân của khách hàng.</a:t>
            </a:r>
          </a:p>
          <a:p>
            <a:pPr algn="just" marL="687166" indent="-343583" lvl="1">
              <a:lnSpc>
                <a:spcPts val="4455"/>
              </a:lnSpc>
              <a:buAutoNum type="arabicPeriod" startAt="1"/>
            </a:pPr>
            <a:r>
              <a:rPr lang="en-US" sz="3182" spc="12">
                <a:solidFill>
                  <a:srgbClr val="3275C5"/>
                </a:solidFill>
                <a:latin typeface="Rokkitt Bold"/>
              </a:rPr>
              <a:t>Thông tin rạp phim:</a:t>
            </a:r>
            <a:r>
              <a:rPr lang="en-US" sz="3182" spc="12">
                <a:solidFill>
                  <a:srgbClr val="3275C5"/>
                </a:solidFill>
                <a:latin typeface="Rokkitt"/>
              </a:rPr>
              <a:t> Hệ thống hiển thị thông tin về rạp phim.</a:t>
            </a:r>
          </a:p>
          <a:p>
            <a:pPr algn="just" marL="687166" indent="-343583" lvl="1">
              <a:lnSpc>
                <a:spcPts val="4455"/>
              </a:lnSpc>
              <a:buAutoNum type="arabicPeriod" startAt="1"/>
            </a:pPr>
            <a:r>
              <a:rPr lang="en-US" sz="3182" spc="12">
                <a:solidFill>
                  <a:srgbClr val="3275C5"/>
                </a:solidFill>
                <a:latin typeface="Rokkitt Bold"/>
              </a:rPr>
              <a:t>Thông tin phòng chiếu:</a:t>
            </a:r>
            <a:r>
              <a:rPr lang="en-US" sz="3182" spc="12">
                <a:solidFill>
                  <a:srgbClr val="3275C5"/>
                </a:solidFill>
                <a:latin typeface="Rokkitt"/>
              </a:rPr>
              <a:t> mã phòng, tổng số chỗ và trạng thái phòng, mã ghế, loại ghế, vị trí ghế và trạng thái ghế,...</a:t>
            </a:r>
          </a:p>
          <a:p>
            <a:pPr algn="just" marL="687166" indent="-343583" lvl="1">
              <a:lnSpc>
                <a:spcPts val="4455"/>
              </a:lnSpc>
              <a:buAutoNum type="arabicPeriod" startAt="1"/>
            </a:pPr>
            <a:r>
              <a:rPr lang="en-US" sz="3182" spc="12">
                <a:solidFill>
                  <a:srgbClr val="3275C5"/>
                </a:solidFill>
                <a:latin typeface="Rokkitt Bold"/>
              </a:rPr>
              <a:t>Thông tin phim: </a:t>
            </a:r>
            <a:r>
              <a:rPr lang="en-US" sz="3182" spc="12">
                <a:solidFill>
                  <a:srgbClr val="3275C5"/>
                </a:solidFill>
                <a:latin typeface="Rokkitt"/>
              </a:rPr>
              <a:t> mã phim, tên phim, nội dung, đạo diễn, thời lượng, ngày khởi chiếu, ngôn ngữ,...</a:t>
            </a:r>
          </a:p>
          <a:p>
            <a:pPr algn="just" marL="687166" indent="-343583" lvl="1">
              <a:lnSpc>
                <a:spcPts val="4455"/>
              </a:lnSpc>
              <a:buAutoNum type="arabicPeriod" startAt="1"/>
            </a:pPr>
            <a:r>
              <a:rPr lang="en-US" sz="3182" spc="12">
                <a:solidFill>
                  <a:srgbClr val="3275C5"/>
                </a:solidFill>
                <a:latin typeface="Rokkitt Bold"/>
              </a:rPr>
              <a:t>Thông tin ca chiếu:</a:t>
            </a:r>
            <a:r>
              <a:rPr lang="en-US" sz="3182" spc="12">
                <a:solidFill>
                  <a:srgbClr val="3275C5"/>
                </a:solidFill>
                <a:latin typeface="Rokkitt"/>
              </a:rPr>
              <a:t> mã ca chiếu, mã phòng chiếu, mã phim, ngày chiếu, thời gian bắt đầu,...</a:t>
            </a:r>
          </a:p>
          <a:p>
            <a:pPr algn="just" marL="687166" indent="-343583" lvl="1">
              <a:lnSpc>
                <a:spcPts val="4455"/>
              </a:lnSpc>
              <a:buAutoNum type="arabicPeriod" startAt="1"/>
            </a:pPr>
            <a:r>
              <a:rPr lang="en-US" sz="3182" spc="12">
                <a:solidFill>
                  <a:srgbClr val="3275C5"/>
                </a:solidFill>
                <a:latin typeface="Rokkitt Bold"/>
              </a:rPr>
              <a:t>Thông tin khuyến mãi</a:t>
            </a:r>
            <a:r>
              <a:rPr lang="en-US" sz="3182" spc="12">
                <a:solidFill>
                  <a:srgbClr val="3275C5"/>
                </a:solidFill>
                <a:latin typeface="Rokkitt"/>
              </a:rPr>
              <a:t>: mã khuyến mãi, điều kiện sử dụng, mức khuyến mãi, ngày bắt đầu và ngày kết thúc.</a:t>
            </a:r>
          </a:p>
          <a:p>
            <a:pPr algn="just" marL="687166" indent="-343583" lvl="1">
              <a:lnSpc>
                <a:spcPts val="4455"/>
              </a:lnSpc>
              <a:buAutoNum type="arabicPeriod" startAt="1"/>
            </a:pPr>
            <a:r>
              <a:rPr lang="en-US" sz="3182" spc="12">
                <a:solidFill>
                  <a:srgbClr val="3275C5"/>
                </a:solidFill>
                <a:latin typeface="Rokkitt Bold"/>
              </a:rPr>
              <a:t>Thông tin vé:</a:t>
            </a:r>
            <a:r>
              <a:rPr lang="en-US" sz="3182" spc="12">
                <a:solidFill>
                  <a:srgbClr val="3275C5"/>
                </a:solidFill>
                <a:latin typeface="Rokkitt"/>
              </a:rPr>
              <a:t> mã vé, mã ca chiếu, mã ghế, giá vé, tên loại vé, VAT và mã phim.</a:t>
            </a:r>
          </a:p>
          <a:p>
            <a:pPr algn="just" marL="687166" indent="-343583" lvl="1">
              <a:lnSpc>
                <a:spcPts val="4455"/>
              </a:lnSpc>
              <a:buAutoNum type="arabicPeriod" startAt="1"/>
            </a:pPr>
            <a:r>
              <a:rPr lang="en-US" sz="3182" spc="12">
                <a:solidFill>
                  <a:srgbClr val="3275C5"/>
                </a:solidFill>
                <a:latin typeface="Rokkitt Bold"/>
              </a:rPr>
              <a:t>Thông tin đặt vé: </a:t>
            </a:r>
            <a:r>
              <a:rPr lang="en-US" sz="3182" spc="12">
                <a:solidFill>
                  <a:srgbClr val="3275C5"/>
                </a:solidFill>
                <a:latin typeface="Rokkitt"/>
              </a:rPr>
              <a:t>mã đặt vé, mã vé, mã tài khoản, mã khuyến mãi, ngày đặt vé, số lượng vé, thành tiền và tổng tiền.</a:t>
            </a:r>
          </a:p>
          <a:p>
            <a:pPr algn="just" marL="687166" indent="-343583" lvl="1">
              <a:lnSpc>
                <a:spcPts val="4455"/>
              </a:lnSpc>
              <a:buAutoNum type="arabicPeriod" startAt="1"/>
            </a:pPr>
            <a:r>
              <a:rPr lang="en-US" sz="3182" spc="12">
                <a:solidFill>
                  <a:srgbClr val="3275C5"/>
                </a:solidFill>
                <a:latin typeface="Rokkitt Bold"/>
              </a:rPr>
              <a:t>Thông tin đánh giá:</a:t>
            </a:r>
            <a:r>
              <a:rPr lang="en-US" sz="3182" spc="12">
                <a:solidFill>
                  <a:srgbClr val="3275C5"/>
                </a:solidFill>
                <a:latin typeface="Rokkitt"/>
              </a:rPr>
              <a:t> mã đánh giá, mã phim, mã tài khoản và nội dung đánh giá.</a:t>
            </a:r>
          </a:p>
          <a:p>
            <a:pPr algn="just">
              <a:lnSpc>
                <a:spcPts val="4455"/>
              </a:lnSpc>
            </a:pPr>
          </a:p>
        </p:txBody>
      </p:sp>
      <p:sp>
        <p:nvSpPr>
          <p:cNvPr name="Freeform 4" id="4"/>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46015" y="-347777"/>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6924" y="97263"/>
            <a:ext cx="812053" cy="928543"/>
          </a:xfrm>
          <a:custGeom>
            <a:avLst/>
            <a:gdLst/>
            <a:ahLst/>
            <a:cxnLst/>
            <a:rect r="r" b="b" t="t" l="l"/>
            <a:pathLst>
              <a:path h="928543" w="812053">
                <a:moveTo>
                  <a:pt x="0" y="0"/>
                </a:moveTo>
                <a:lnTo>
                  <a:pt x="812053" y="0"/>
                </a:lnTo>
                <a:lnTo>
                  <a:pt x="812053" y="928542"/>
                </a:lnTo>
                <a:lnTo>
                  <a:pt x="0" y="928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86097" y="443759"/>
            <a:ext cx="2363810" cy="1003166"/>
          </a:xfrm>
          <a:prstGeom prst="rect">
            <a:avLst/>
          </a:prstGeom>
        </p:spPr>
        <p:txBody>
          <a:bodyPr anchor="t" rtlCol="false" tIns="0" lIns="0" bIns="0" rIns="0">
            <a:spAutoFit/>
          </a:bodyPr>
          <a:lstStyle/>
          <a:p>
            <a:pPr algn="ctr">
              <a:lnSpc>
                <a:spcPts val="4032"/>
              </a:lnSpc>
            </a:pPr>
            <a:r>
              <a:rPr lang="en-US" sz="2880" spc="144">
                <a:solidFill>
                  <a:srgbClr val="FCFEFF"/>
                </a:solidFill>
                <a:latin typeface="Rokkitt"/>
              </a:rPr>
              <a:t>MÔ TẢ NGHIỆP VỤ</a:t>
            </a:r>
          </a:p>
        </p:txBody>
      </p:sp>
      <p:sp>
        <p:nvSpPr>
          <p:cNvPr name="TextBox 8" id="8"/>
          <p:cNvSpPr txBox="true"/>
          <p:nvPr/>
        </p:nvSpPr>
        <p:spPr>
          <a:xfrm rot="0">
            <a:off x="4706759" y="600626"/>
            <a:ext cx="11346201" cy="564381"/>
          </a:xfrm>
          <a:prstGeom prst="rect">
            <a:avLst/>
          </a:prstGeom>
        </p:spPr>
        <p:txBody>
          <a:bodyPr anchor="t" rtlCol="false" tIns="0" lIns="0" bIns="0" rIns="0">
            <a:spAutoFit/>
          </a:bodyPr>
          <a:lstStyle/>
          <a:p>
            <a:pPr algn="l">
              <a:lnSpc>
                <a:spcPts val="4592"/>
              </a:lnSpc>
            </a:pPr>
            <a:r>
              <a:rPr lang="en-US" sz="3280" spc="164">
                <a:solidFill>
                  <a:srgbClr val="3275C5"/>
                </a:solidFill>
                <a:latin typeface="Rokkitt Bold"/>
              </a:rPr>
              <a:t>TỔ CHỨC QUẢN LÝ CƠ SỞ DỮ LIỆU CHO RẠP PHIM:</a:t>
            </a:r>
          </a:p>
        </p:txBody>
      </p:sp>
      <p:sp>
        <p:nvSpPr>
          <p:cNvPr name="TextBox 9" id="9"/>
          <p:cNvSpPr txBox="true"/>
          <p:nvPr/>
        </p:nvSpPr>
        <p:spPr>
          <a:xfrm rot="0">
            <a:off x="9036708" y="9716162"/>
            <a:ext cx="214583" cy="570838"/>
          </a:xfrm>
          <a:prstGeom prst="rect">
            <a:avLst/>
          </a:prstGeom>
        </p:spPr>
        <p:txBody>
          <a:bodyPr anchor="t" rtlCol="false" tIns="0" lIns="0" bIns="0" rIns="0">
            <a:spAutoFit/>
          </a:bodyPr>
          <a:lstStyle/>
          <a:p>
            <a:pPr algn="ctr">
              <a:lnSpc>
                <a:spcPts val="4759"/>
              </a:lnSpc>
            </a:pPr>
            <a:r>
              <a:rPr lang="en-US" sz="3399">
                <a:solidFill>
                  <a:srgbClr val="000000"/>
                </a:solidFill>
                <a:latin typeface="Source Sans Pro"/>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DAGA_jEFnPM</dc:identifier>
  <dcterms:modified xsi:type="dcterms:W3CDTF">2011-08-01T06:04:30Z</dcterms:modified>
  <cp:revision>1</cp:revision>
  <dc:title>Đồ án Quản lý thông tin</dc:title>
</cp:coreProperties>
</file>